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7" r:id="rId2"/>
    <p:sldId id="258" r:id="rId3"/>
    <p:sldId id="262" r:id="rId4"/>
    <p:sldId id="265" r:id="rId5"/>
    <p:sldId id="272" r:id="rId6"/>
    <p:sldId id="271" r:id="rId7"/>
    <p:sldId id="273" r:id="rId8"/>
    <p:sldId id="263" r:id="rId9"/>
    <p:sldId id="274"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81" autoAdjust="0"/>
    <p:restoredTop sz="96469" autoAdjust="0"/>
  </p:normalViewPr>
  <p:slideViewPr>
    <p:cSldViewPr snapToGrid="0">
      <p:cViewPr>
        <p:scale>
          <a:sx n="62" d="100"/>
          <a:sy n="62" d="100"/>
        </p:scale>
        <p:origin x="1194" y="282"/>
      </p:cViewPr>
      <p:guideLst/>
    </p:cSldViewPr>
  </p:slideViewPr>
  <p:notesTextViewPr>
    <p:cViewPr>
      <p:scale>
        <a:sx n="1" d="1"/>
        <a:sy n="1" d="1"/>
      </p:scale>
      <p:origin x="0" y="0"/>
    </p:cViewPr>
  </p:notesTextViewPr>
  <p:notesViewPr>
    <p:cSldViewPr snapToGrid="0">
      <p:cViewPr varScale="1">
        <p:scale>
          <a:sx n="89" d="100"/>
          <a:sy n="89" d="100"/>
        </p:scale>
        <p:origin x="37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A1008DE1-1096-4486-A96C-D56CE668C1E6}" type="datetime1">
              <a:rPr lang="it-IT" smtClean="0"/>
              <a:t>14/12/2021</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it-IT" smtClean="0"/>
              <a:pPr algn="r" rtl="0"/>
              <a:t>‹N›</a:t>
            </a:fld>
            <a:endParaRPr lang="it-IT"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CE0F3D29-49CE-4619-943B-B5281755DD06}" type="datetime1">
              <a:rPr lang="it-IT" smtClean="0"/>
              <a:pPr/>
              <a:t>14/12/2021</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C8DC57A8-AE18-4654-B6AF-04B3577165BE}" type="slidenum">
              <a:rPr lang="it-IT" smtClean="0"/>
              <a:pPr/>
              <a:t>‹N›</a:t>
            </a:fld>
            <a:endParaRPr lang="it-IT"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8DC57A8-AE18-4654-B6AF-04B3577165BE}" type="slidenum">
              <a:rPr lang="it-IT" smtClean="0"/>
              <a:pPr/>
              <a:t>1</a:t>
            </a:fld>
            <a:endParaRPr lang="it-IT" dirty="0"/>
          </a:p>
        </p:txBody>
      </p:sp>
    </p:spTree>
    <p:extLst>
      <p:ext uri="{BB962C8B-B14F-4D97-AF65-F5344CB8AC3E}">
        <p14:creationId xmlns:p14="http://schemas.microsoft.com/office/powerpoint/2010/main" val="133397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C8DC57A8-AE18-4654-B6AF-04B3577165BE}" type="slidenum">
              <a:rPr lang="it-IT" smtClean="0"/>
              <a:t>2</a:t>
            </a:fld>
            <a:endParaRPr lang="it-IT" dirty="0"/>
          </a:p>
        </p:txBody>
      </p:sp>
    </p:spTree>
    <p:extLst>
      <p:ext uri="{BB962C8B-B14F-4D97-AF65-F5344CB8AC3E}">
        <p14:creationId xmlns:p14="http://schemas.microsoft.com/office/powerpoint/2010/main" val="334267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3</a:t>
            </a:fld>
            <a:endParaRPr lang="it-IT" dirty="0"/>
          </a:p>
        </p:txBody>
      </p:sp>
    </p:spTree>
    <p:extLst>
      <p:ext uri="{BB962C8B-B14F-4D97-AF65-F5344CB8AC3E}">
        <p14:creationId xmlns:p14="http://schemas.microsoft.com/office/powerpoint/2010/main" val="2311837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4</a:t>
            </a:fld>
            <a:endParaRPr lang="it-IT" dirty="0"/>
          </a:p>
        </p:txBody>
      </p:sp>
    </p:spTree>
    <p:extLst>
      <p:ext uri="{BB962C8B-B14F-4D97-AF65-F5344CB8AC3E}">
        <p14:creationId xmlns:p14="http://schemas.microsoft.com/office/powerpoint/2010/main" val="1665753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8DC57A8-AE18-4654-B6AF-04B3577165BE}" type="slidenum">
              <a:rPr lang="it-IT" smtClean="0"/>
              <a:pPr/>
              <a:t>8</a:t>
            </a:fld>
            <a:endParaRPr lang="it-IT" dirty="0"/>
          </a:p>
        </p:txBody>
      </p:sp>
    </p:spTree>
    <p:extLst>
      <p:ext uri="{BB962C8B-B14F-4D97-AF65-F5344CB8AC3E}">
        <p14:creationId xmlns:p14="http://schemas.microsoft.com/office/powerpoint/2010/main" val="3816461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265611" y="1752600"/>
            <a:ext cx="6858002" cy="1828800"/>
          </a:xfrm>
        </p:spPr>
        <p:txBody>
          <a:bodyPr rtlCol="0" anchor="b">
            <a:normAutofit/>
          </a:bodyPr>
          <a:lstStyle>
            <a:lvl1pPr algn="l" rtl="0">
              <a:defRPr sz="5400"/>
            </a:lvl1pPr>
          </a:lstStyle>
          <a:p>
            <a:pPr rtl="0"/>
            <a:r>
              <a:rPr lang="it-IT"/>
              <a:t>Fare clic per modificare lo stile del titolo dello schema</a:t>
            </a:r>
            <a:endParaRPr lang="it-IT" dirty="0"/>
          </a:p>
        </p:txBody>
      </p:sp>
      <p:sp>
        <p:nvSpPr>
          <p:cNvPr id="3" name="Sottotitolo 2"/>
          <p:cNvSpPr>
            <a:spLocks noGrp="1"/>
          </p:cNvSpPr>
          <p:nvPr>
            <p:ph type="subTitle" idx="1"/>
          </p:nvPr>
        </p:nvSpPr>
        <p:spPr>
          <a:xfrm>
            <a:off x="4265610" y="3733800"/>
            <a:ext cx="6858002" cy="914400"/>
          </a:xfrm>
        </p:spPr>
        <p:txBody>
          <a:bodyPr rtlCol="0"/>
          <a:lstStyle>
            <a:lvl1pPr marL="0" indent="0" algn="l" rtl="0">
              <a:spcBef>
                <a:spcPts val="0"/>
              </a:spcBef>
              <a:buNone/>
              <a:defRPr sz="24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it-IT"/>
              <a:t>Fare clic per modificare lo stile del sottotitolo dello schema</a:t>
            </a:r>
            <a:endParaRPr lang="it-IT" dirty="0"/>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immagini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066214" y="421594"/>
            <a:ext cx="2286000" cy="1885508"/>
          </a:xfrm>
        </p:spPr>
        <p:txBody>
          <a:bodyPr rtlCol="0">
            <a:normAutofit/>
          </a:bodyPr>
          <a:lstStyle>
            <a:lvl1pPr algn="l" rtl="0">
              <a:defRPr sz="2400"/>
            </a:lvl1pPr>
          </a:lstStyle>
          <a:p>
            <a:pPr rtl="0"/>
            <a:r>
              <a:rPr lang="it-IT"/>
              <a:t>Fare clic per modificare lo stile del titolo dello schema</a:t>
            </a:r>
            <a:endParaRPr lang="it-IT" dirty="0"/>
          </a:p>
        </p:txBody>
      </p:sp>
      <p:grpSp>
        <p:nvGrpSpPr>
          <p:cNvPr id="84" name="Gruppo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6"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7"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8"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9"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0"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1"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2"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3"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4"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5"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6"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97" name="Segnaposto immagine 33" descr="Segnaposto vuoto per aggiungere un'immagine. Fare clic sul segnaposto e selezionare l'immagine che si vuole aggiungere."/>
          <p:cNvSpPr>
            <a:spLocks noGrp="1"/>
          </p:cNvSpPr>
          <p:nvPr>
            <p:ph type="pic" sz="quarter" idx="17"/>
          </p:nvPr>
        </p:nvSpPr>
        <p:spPr>
          <a:xfrm>
            <a:off x="840795" y="1020193"/>
            <a:ext cx="3886200" cy="4572000"/>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grpSp>
        <p:nvGrpSpPr>
          <p:cNvPr id="98" name="Gruppo 97"/>
          <p:cNvGrpSpPr/>
          <p:nvPr/>
        </p:nvGrpSpPr>
        <p:grpSpPr>
          <a:xfrm>
            <a:off x="5322489" y="319177"/>
            <a:ext cx="3389607" cy="2710838"/>
            <a:chOff x="895350" y="3313113"/>
            <a:chExt cx="3613151" cy="2790825"/>
          </a:xfrm>
          <a:solidFill>
            <a:schemeClr val="tx1">
              <a:lumMod val="50000"/>
            </a:schemeClr>
          </a:solidFill>
        </p:grpSpPr>
        <p:sp>
          <p:nvSpPr>
            <p:cNvPr id="99"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0"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1"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2"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3"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4"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5"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6"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7"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8"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9"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0"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111" name="Segnaposto immagine 33" descr="Segnaposto vuoto per aggiungere un'immagine. Fare clic sul segnaposto e selezionare l'immagine che si vuole aggiungere."/>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grpSp>
        <p:nvGrpSpPr>
          <p:cNvPr id="112" name="Gruppo 111"/>
          <p:cNvGrpSpPr/>
          <p:nvPr/>
        </p:nvGrpSpPr>
        <p:grpSpPr>
          <a:xfrm>
            <a:off x="5322489" y="3245640"/>
            <a:ext cx="3389607" cy="2710838"/>
            <a:chOff x="895350" y="3313113"/>
            <a:chExt cx="3613151" cy="2790825"/>
          </a:xfrm>
          <a:solidFill>
            <a:schemeClr val="tx1">
              <a:lumMod val="50000"/>
            </a:schemeClr>
          </a:solidFill>
        </p:grpSpPr>
        <p:sp>
          <p:nvSpPr>
            <p:cNvPr id="113"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4"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5"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6"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7"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8"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9"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0"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1"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2"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3"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4"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125" name="Segnaposto immagine 33" descr="Segnaposto vuoto per aggiungere un'immagine. Fare clic sul segnaposto e selezionare l'immagine che si vuole aggiungere."/>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126" name="Segnaposto testo 3"/>
          <p:cNvSpPr>
            <a:spLocks noGrp="1"/>
          </p:cNvSpPr>
          <p:nvPr>
            <p:ph type="body" sz="half" idx="21"/>
          </p:nvPr>
        </p:nvSpPr>
        <p:spPr>
          <a:xfrm>
            <a:off x="9066214" y="2484992"/>
            <a:ext cx="2286000" cy="3248729"/>
          </a:xfrm>
        </p:spPr>
        <p:txBody>
          <a:bodyPr rtlCol="0" anchor="t" anchorCtr="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Fare clic per modificare gli stili del testo dello schema</a:t>
            </a:r>
          </a:p>
        </p:txBody>
      </p:sp>
      <p:sp>
        <p:nvSpPr>
          <p:cNvPr id="8" name="Segnaposto numero diapositiva 7"/>
          <p:cNvSpPr>
            <a:spLocks noGrp="1"/>
          </p:cNvSpPr>
          <p:nvPr>
            <p:ph type="sldNum" sz="quarter" idx="12"/>
          </p:nvPr>
        </p:nvSpPr>
        <p:spPr/>
        <p:txBody>
          <a:bodyPr rtlCol="0"/>
          <a:lstStyle/>
          <a:p>
            <a:pPr rtl="0"/>
            <a:fld id="{022B156B-59AE-415F-B24B-8756D48BB977}" type="slidenum">
              <a:rPr lang="it-IT" smtClean="0"/>
              <a:pPr/>
              <a:t>‹N›</a:t>
            </a:fld>
            <a:endParaRPr lang="it-IT" dirty="0"/>
          </a:p>
        </p:txBody>
      </p:sp>
      <p:sp>
        <p:nvSpPr>
          <p:cNvPr id="7" name="Segnaposto piè di pagina 6"/>
          <p:cNvSpPr>
            <a:spLocks noGrp="1"/>
          </p:cNvSpPr>
          <p:nvPr>
            <p:ph type="ftr" sz="quarter" idx="11"/>
          </p:nvPr>
        </p:nvSpPr>
        <p:spPr/>
        <p:txBody>
          <a:bodyPr rtlCol="0"/>
          <a:lstStyle/>
          <a:p>
            <a:pPr rtl="0"/>
            <a:endParaRPr lang="it-IT" dirty="0"/>
          </a:p>
        </p:txBody>
      </p:sp>
      <p:sp>
        <p:nvSpPr>
          <p:cNvPr id="6" name="Segnaposto data 5"/>
          <p:cNvSpPr>
            <a:spLocks noGrp="1"/>
          </p:cNvSpPr>
          <p:nvPr>
            <p:ph type="dt" sz="half" idx="10"/>
          </p:nvPr>
        </p:nvSpPr>
        <p:spPr/>
        <p:txBody>
          <a:bodyPr rtlCol="0"/>
          <a:lstStyle>
            <a:lvl1pPr>
              <a:defRPr/>
            </a:lvl1pPr>
          </a:lstStyle>
          <a:p>
            <a:fld id="{5B026577-E9CE-459E-9896-9AFD1D388657}" type="datetime1">
              <a:rPr lang="it-IT" smtClean="0"/>
              <a:pPr/>
              <a:t>14/12/2021</a:t>
            </a:fld>
            <a:endParaRPr lang="it-IT" dirty="0"/>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511732" y="1330347"/>
            <a:ext cx="3840480" cy="2103120"/>
          </a:xfrm>
        </p:spPr>
        <p:txBody>
          <a:bodyPr rtlCol="0" anchor="b">
            <a:normAutofit/>
          </a:bodyPr>
          <a:lstStyle>
            <a:lvl1pPr algn="l" rtl="0">
              <a:defRPr sz="3600"/>
            </a:lvl1pPr>
          </a:lstStyle>
          <a:p>
            <a:pPr rtl="0"/>
            <a:r>
              <a:rPr lang="it-IT"/>
              <a:t>Fare clic per modificare lo stile del titolo dello schema</a:t>
            </a:r>
            <a:endParaRPr lang="it-IT" dirty="0"/>
          </a:p>
        </p:txBody>
      </p:sp>
      <p:sp>
        <p:nvSpPr>
          <p:cNvPr id="3" name="Segnaposto contenuto 2"/>
          <p:cNvSpPr>
            <a:spLocks noGrp="1"/>
          </p:cNvSpPr>
          <p:nvPr>
            <p:ph idx="1"/>
          </p:nvPr>
        </p:nvSpPr>
        <p:spPr>
          <a:xfrm>
            <a:off x="836613" y="914400"/>
            <a:ext cx="6172201" cy="5029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2000"/>
            </a:lvl6pPr>
            <a:lvl7pPr algn="l" rtl="0">
              <a:defRPr sz="2000"/>
            </a:lvl7pPr>
            <a:lvl8pPr algn="l" rtl="0">
              <a:defRPr sz="2000"/>
            </a:lvl8pPr>
            <a:lvl9pPr algn="l" rtl="0">
              <a:defRPr sz="20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testo 3"/>
          <p:cNvSpPr>
            <a:spLocks noGrp="1"/>
          </p:cNvSpPr>
          <p:nvPr>
            <p:ph type="body" sz="half" idx="2"/>
          </p:nvPr>
        </p:nvSpPr>
        <p:spPr>
          <a:xfrm>
            <a:off x="7511732" y="3555523"/>
            <a:ext cx="3840480" cy="238807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Fare clic per modificare gli stili del testo dello schema</a:t>
            </a:r>
          </a:p>
        </p:txBody>
      </p:sp>
      <p:sp>
        <p:nvSpPr>
          <p:cNvPr id="7" name="Segnaposto numero diapositiva 6"/>
          <p:cNvSpPr>
            <a:spLocks noGrp="1"/>
          </p:cNvSpPr>
          <p:nvPr>
            <p:ph type="sldNum" sz="quarter" idx="12"/>
          </p:nvPr>
        </p:nvSpPr>
        <p:spPr>
          <a:xfrm>
            <a:off x="1065213" y="6019801"/>
            <a:ext cx="762000" cy="228600"/>
          </a:xfrm>
        </p:spPr>
        <p:txBody>
          <a:bodyPr rtlCol="0"/>
          <a:lstStyle>
            <a:lvl1pPr algn="l" rtl="0">
              <a:defRPr/>
            </a:lvl1pPr>
          </a:lstStyle>
          <a:p>
            <a:pPr rtl="0"/>
            <a:fld id="{022B156B-59AE-415F-B24B-8756D48BB977}" type="slidenum">
              <a:rPr lang="it-IT" smtClean="0"/>
              <a:pPr/>
              <a:t>‹N›</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a:xfrm>
            <a:off x="8075611" y="6019801"/>
            <a:ext cx="1396260" cy="228600"/>
          </a:xfrm>
        </p:spPr>
        <p:txBody>
          <a:bodyPr rtlCol="0"/>
          <a:lstStyle>
            <a:lvl1pPr>
              <a:defRPr/>
            </a:lvl1pPr>
          </a:lstStyle>
          <a:p>
            <a:fld id="{54BD0E0D-2457-4CDF-9D18-B5FDECE16F94}" type="datetime1">
              <a:rPr lang="it-IT" smtClean="0"/>
              <a:pPr/>
              <a:t>14/12/2021</a:t>
            </a:fld>
            <a:endParaRPr lang="it-IT"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492891" y="1330347"/>
            <a:ext cx="3840480" cy="2103120"/>
          </a:xfrm>
        </p:spPr>
        <p:txBody>
          <a:bodyPr rtlCol="0" anchor="b">
            <a:normAutofit/>
          </a:bodyPr>
          <a:lstStyle>
            <a:lvl1pPr algn="l" rtl="0">
              <a:defRPr sz="3600"/>
            </a:lvl1pPr>
          </a:lstStyle>
          <a:p>
            <a:pPr rtl="0"/>
            <a:r>
              <a:rPr lang="it-IT"/>
              <a:t>Fare clic per modificare lo stile del titolo dello schema</a:t>
            </a:r>
            <a:endParaRPr lang="it-IT" dirty="0"/>
          </a:p>
        </p:txBody>
      </p:sp>
      <p:grpSp>
        <p:nvGrpSpPr>
          <p:cNvPr id="8" name="Gruppo 7"/>
          <p:cNvGrpSpPr/>
          <p:nvPr/>
        </p:nvGrpSpPr>
        <p:grpSpPr>
          <a:xfrm>
            <a:off x="595546" y="781398"/>
            <a:ext cx="6433398" cy="5053665"/>
            <a:chOff x="5162444" y="781398"/>
            <a:chExt cx="6433398" cy="5053665"/>
          </a:xfrm>
        </p:grpSpPr>
        <p:sp>
          <p:nvSpPr>
            <p:cNvPr id="9" name="Figura a mano libera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 name="Figura a mano libera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nvGrpSpPr>
            <p:cNvPr id="11" name="Gruppo 10"/>
            <p:cNvGrpSpPr/>
            <p:nvPr/>
          </p:nvGrpSpPr>
          <p:grpSpPr>
            <a:xfrm>
              <a:off x="5814205" y="859113"/>
              <a:ext cx="5129146" cy="4880471"/>
              <a:chOff x="7856559" y="859113"/>
              <a:chExt cx="3086791" cy="4880471"/>
            </a:xfrm>
          </p:grpSpPr>
          <p:sp>
            <p:nvSpPr>
              <p:cNvPr id="20" name="Figura a mano libera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1" name="Figura a mano libera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12" name="Figura a mano libera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3" name="Figura a mano libera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4" name="Figura a mano libera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5" name="Figura a mano libera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6" name="Figura a mano libera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7" name="Figura a mano libera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8" name="Figura a mano libera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9" name="Figura a mano libera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 name="Segnaposto immagine 2" descr="Segnaposto vuoto per aggiungere un'immagine. Fare clic sul segnaposto e selezionare l'immagine che si vuole aggiungere."/>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it-IT"/>
              <a:t>Fare clic sull'icona per inserire un'immagine</a:t>
            </a:r>
            <a:endParaRPr lang="it-IT" dirty="0"/>
          </a:p>
        </p:txBody>
      </p:sp>
      <p:sp>
        <p:nvSpPr>
          <p:cNvPr id="4" name="Segnaposto testo 3"/>
          <p:cNvSpPr>
            <a:spLocks noGrp="1"/>
          </p:cNvSpPr>
          <p:nvPr>
            <p:ph type="body" sz="half" idx="2"/>
          </p:nvPr>
        </p:nvSpPr>
        <p:spPr>
          <a:xfrm>
            <a:off x="7492891" y="3555521"/>
            <a:ext cx="3840480" cy="2168517"/>
          </a:xfrm>
        </p:spPr>
        <p:txBody>
          <a:bodyPr rtlCol="0">
            <a:normAutofit/>
          </a:bodyPr>
          <a:lstStyle>
            <a:lvl1pPr marL="0" indent="0" algn="l" rtl="0">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Fare clic per modificare gli stili del testo dello schema</a:t>
            </a:r>
          </a:p>
        </p:txBody>
      </p:sp>
      <p:sp>
        <p:nvSpPr>
          <p:cNvPr id="7" name="Segnaposto numero diapositiva 6"/>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lvl1pPr>
              <a:defRPr/>
            </a:lvl1pPr>
          </a:lstStyle>
          <a:p>
            <a:fld id="{2AD4CB81-D937-4348-B178-FCBBDDF622FB}" type="datetime1">
              <a:rPr lang="it-IT" smtClean="0"/>
              <a:pPr/>
              <a:t>14/12/2021</a:t>
            </a:fld>
            <a:endParaRPr lang="it-IT"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numero diapositiva 5"/>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C73AF096-C42A-4880-A485-F4AE914541E1}" type="datetime1">
              <a:rPr lang="it-IT" smtClean="0"/>
              <a:pPr/>
              <a:t>14/12/2021</a:t>
            </a:fld>
            <a:endParaRPr lang="it-IT"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624268" y="304800"/>
            <a:ext cx="1729531" cy="5676900"/>
          </a:xfrm>
        </p:spPr>
        <p:txBody>
          <a:bodyPr vert="eaVert"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a:xfrm>
            <a:off x="838199" y="304800"/>
            <a:ext cx="8633671" cy="5676900"/>
          </a:xfrm>
        </p:spPr>
        <p:txBody>
          <a:bodyPr vert="eaVert"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numero diapositiva 5"/>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0910BDC8-324F-462B-83CB-68685DC6B87E}" type="datetime1">
              <a:rPr lang="it-IT" smtClean="0"/>
              <a:pPr/>
              <a:t>14/12/2021</a:t>
            </a:fld>
            <a:endParaRPr lang="it-IT"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idx="1"/>
          </p:nvPr>
        </p:nvSpPr>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numero diapositiva 5"/>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fld id="{B8790DCC-127C-41EE-BC68-6B9595288956}" type="datetime1">
              <a:rPr lang="it-IT" smtClean="0"/>
              <a:pPr/>
              <a:t>14/12/2021</a:t>
            </a:fld>
            <a:endParaRPr lang="it-IT"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265613" y="1828800"/>
            <a:ext cx="6858002" cy="1828800"/>
          </a:xfrm>
        </p:spPr>
        <p:txBody>
          <a:bodyPr rtlCol="0" anchor="b">
            <a:normAutofit/>
          </a:bodyPr>
          <a:lstStyle>
            <a:lvl1pPr algn="l" rtl="0">
              <a:defRPr sz="4400"/>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4265610" y="3733800"/>
            <a:ext cx="6858002" cy="914400"/>
          </a:xfrm>
        </p:spPr>
        <p:txBody>
          <a:bodyPr rtlCol="0"/>
          <a:lstStyle>
            <a:lvl1pPr marL="0" indent="0" algn="l" rtl="0">
              <a:spcBef>
                <a:spcPts val="0"/>
              </a:spcBef>
              <a:buNone/>
              <a:defRPr sz="2400">
                <a:solidFill>
                  <a:schemeClr val="tx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it-IT"/>
              <a:t>Fare clic per modificare gli stili del testo dello schema</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sz="half" idx="1"/>
          </p:nvPr>
        </p:nvSpPr>
        <p:spPr>
          <a:xfrm>
            <a:off x="1065212" y="1825625"/>
            <a:ext cx="4954588" cy="4187952"/>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172200" y="1825625"/>
            <a:ext cx="4951414" cy="4187952"/>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7" name="Segnaposto numero diapositiva 6"/>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lvl1pPr>
              <a:defRPr/>
            </a:lvl1pPr>
          </a:lstStyle>
          <a:p>
            <a:fld id="{264A3505-741D-4515-A42B-F20F1019F564}" type="datetime1">
              <a:rPr lang="it-IT" smtClean="0"/>
              <a:pPr/>
              <a:t>14/12/2021</a:t>
            </a:fld>
            <a:endParaRPr lang="it-IT"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069848"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1069848" y="2505075"/>
            <a:ext cx="4956048" cy="3476625"/>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p:nvPr>
        </p:nvSpPr>
        <p:spPr>
          <a:xfrm>
            <a:off x="6172200" y="1681163"/>
            <a:ext cx="4956048"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it-IT"/>
              <a:t>Fare clic per modificare gli stili del testo dello schema</a:t>
            </a:r>
          </a:p>
        </p:txBody>
      </p:sp>
      <p:sp>
        <p:nvSpPr>
          <p:cNvPr id="6" name="Segnaposto contenuto 5"/>
          <p:cNvSpPr>
            <a:spLocks noGrp="1"/>
          </p:cNvSpPr>
          <p:nvPr>
            <p:ph sz="quarter" idx="4"/>
          </p:nvPr>
        </p:nvSpPr>
        <p:spPr>
          <a:xfrm>
            <a:off x="6172200" y="2505075"/>
            <a:ext cx="4956048" cy="3476625"/>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9" name="Segnaposto numero diapositiva 8"/>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8" name="Segnaposto piè di pagina 7"/>
          <p:cNvSpPr>
            <a:spLocks noGrp="1"/>
          </p:cNvSpPr>
          <p:nvPr>
            <p:ph type="ftr" sz="quarter" idx="11"/>
          </p:nvPr>
        </p:nvSpPr>
        <p:spPr/>
        <p:txBody>
          <a:bodyPr rtlCol="0"/>
          <a:lstStyle/>
          <a:p>
            <a:pPr rtl="0"/>
            <a:endParaRPr lang="it-IT" dirty="0"/>
          </a:p>
        </p:txBody>
      </p:sp>
      <p:sp>
        <p:nvSpPr>
          <p:cNvPr id="7" name="Segnaposto data 6"/>
          <p:cNvSpPr>
            <a:spLocks noGrp="1"/>
          </p:cNvSpPr>
          <p:nvPr>
            <p:ph type="dt" sz="half" idx="10"/>
          </p:nvPr>
        </p:nvSpPr>
        <p:spPr/>
        <p:txBody>
          <a:bodyPr rtlCol="0"/>
          <a:lstStyle>
            <a:lvl1pPr>
              <a:defRPr/>
            </a:lvl1pPr>
          </a:lstStyle>
          <a:p>
            <a:fld id="{D5236A9B-B2A9-4776-ACBE-E33504F2D07E}" type="datetime1">
              <a:rPr lang="it-IT" smtClean="0"/>
              <a:pPr/>
              <a:t>14/12/2021</a:t>
            </a:fld>
            <a:endParaRPr lang="it-IT"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5" name="Segnaposto numero diapositiva 4"/>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4" name="Segnaposto piè di pagina 3"/>
          <p:cNvSpPr>
            <a:spLocks noGrp="1"/>
          </p:cNvSpPr>
          <p:nvPr>
            <p:ph type="ftr" sz="quarter" idx="11"/>
          </p:nvPr>
        </p:nvSpPr>
        <p:spPr/>
        <p:txBody>
          <a:bodyPr rtlCol="0"/>
          <a:lstStyle/>
          <a:p>
            <a:pPr rtl="0"/>
            <a:endParaRPr lang="it-IT" dirty="0"/>
          </a:p>
        </p:txBody>
      </p:sp>
      <p:sp>
        <p:nvSpPr>
          <p:cNvPr id="3" name="Segnaposto data 2"/>
          <p:cNvSpPr>
            <a:spLocks noGrp="1"/>
          </p:cNvSpPr>
          <p:nvPr>
            <p:ph type="dt" sz="half" idx="10"/>
          </p:nvPr>
        </p:nvSpPr>
        <p:spPr/>
        <p:txBody>
          <a:bodyPr rtlCol="0"/>
          <a:lstStyle>
            <a:lvl1pPr>
              <a:defRPr/>
            </a:lvl1pPr>
          </a:lstStyle>
          <a:p>
            <a:fld id="{599C6DB2-E8BB-444A-9DC0-5761023CE6C5}" type="datetime1">
              <a:rPr lang="it-IT" smtClean="0"/>
              <a:pPr/>
              <a:t>14/12/2021</a:t>
            </a:fld>
            <a:endParaRPr lang="it-IT"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rtlCol="0"/>
          <a:lstStyle/>
          <a:p>
            <a:pPr rtl="0"/>
            <a:fld id="{022B156B-59AE-415F-B24B-8756D48BB977}" type="slidenum">
              <a:rPr lang="it-IT" smtClean="0"/>
              <a:t>‹N›</a:t>
            </a:fld>
            <a:endParaRPr lang="it-IT" dirty="0"/>
          </a:p>
        </p:txBody>
      </p:sp>
      <p:sp>
        <p:nvSpPr>
          <p:cNvPr id="3" name="Segnaposto piè di pagina 2"/>
          <p:cNvSpPr>
            <a:spLocks noGrp="1"/>
          </p:cNvSpPr>
          <p:nvPr>
            <p:ph type="ftr" sz="quarter" idx="11"/>
          </p:nvPr>
        </p:nvSpPr>
        <p:spPr/>
        <p:txBody>
          <a:bodyPr rtlCol="0"/>
          <a:lstStyle/>
          <a:p>
            <a:pPr rtl="0"/>
            <a:endParaRPr lang="it-IT" dirty="0"/>
          </a:p>
        </p:txBody>
      </p:sp>
      <p:sp>
        <p:nvSpPr>
          <p:cNvPr id="2" name="Segnaposto data 1"/>
          <p:cNvSpPr>
            <a:spLocks noGrp="1"/>
          </p:cNvSpPr>
          <p:nvPr>
            <p:ph type="dt" sz="half" idx="10"/>
          </p:nvPr>
        </p:nvSpPr>
        <p:spPr/>
        <p:txBody>
          <a:bodyPr rtlCol="0"/>
          <a:lstStyle>
            <a:lvl1pPr>
              <a:defRPr/>
            </a:lvl1pPr>
          </a:lstStyle>
          <a:p>
            <a:fld id="{47E37FCF-D7D4-4638-B985-327873A6F762}" type="datetime1">
              <a:rPr lang="it-IT" smtClean="0"/>
              <a:pPr/>
              <a:t>14/12/2021</a:t>
            </a:fld>
            <a:endParaRPr lang="it-IT"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ue immagini con didascalie">
    <p:spTree>
      <p:nvGrpSpPr>
        <p:cNvPr id="1" name=""/>
        <p:cNvGrpSpPr/>
        <p:nvPr/>
      </p:nvGrpSpPr>
      <p:grpSpPr>
        <a:xfrm>
          <a:off x="0" y="0"/>
          <a:ext cx="0" cy="0"/>
          <a:chOff x="0" y="0"/>
          <a:chExt cx="0" cy="0"/>
        </a:xfrm>
      </p:grpSpPr>
      <p:sp>
        <p:nvSpPr>
          <p:cNvPr id="2" name="Titolo 1"/>
          <p:cNvSpPr>
            <a:spLocks noGrp="1"/>
          </p:cNvSpPr>
          <p:nvPr>
            <p:ph type="title"/>
          </p:nvPr>
        </p:nvSpPr>
        <p:spPr>
          <a:xfrm>
            <a:off x="1065212" y="304799"/>
            <a:ext cx="10058402" cy="1216152"/>
          </a:xfrm>
        </p:spPr>
        <p:txBody>
          <a:bodyPr rtlCol="0"/>
          <a:lstStyle>
            <a:lvl1pPr algn="l" rtl="0">
              <a:defRPr/>
            </a:lvl1pPr>
          </a:lstStyle>
          <a:p>
            <a:pPr rtl="0"/>
            <a:r>
              <a:rPr lang="it-IT"/>
              <a:t>Fare clic per modificare lo stile del titolo dello schema</a:t>
            </a:r>
            <a:endParaRPr lang="it-IT" dirty="0"/>
          </a:p>
        </p:txBody>
      </p:sp>
      <p:grpSp>
        <p:nvGrpSpPr>
          <p:cNvPr id="9" name="Gruppo 8"/>
          <p:cNvGrpSpPr/>
          <p:nvPr/>
        </p:nvGrpSpPr>
        <p:grpSpPr>
          <a:xfrm>
            <a:off x="1052422" y="1733550"/>
            <a:ext cx="4360503" cy="3050038"/>
            <a:chOff x="895350" y="3313113"/>
            <a:chExt cx="3613151" cy="2790825"/>
          </a:xfrm>
          <a:solidFill>
            <a:schemeClr val="tx1">
              <a:lumMod val="50000"/>
            </a:schemeClr>
          </a:solidFill>
        </p:grpSpPr>
        <p:sp>
          <p:nvSpPr>
            <p:cNvPr id="10"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1"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2"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3"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4"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5"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6"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7"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8"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9"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0"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1"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6" name="Segnaposto immagine 33" descr="Segnaposto vuoto per aggiungere un'immagine. Fare clic sul segnaposto e selezionare l'immagine che si vuole aggiungere."/>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39" name="Segnaposto testo 3"/>
          <p:cNvSpPr>
            <a:spLocks noGrp="1"/>
          </p:cNvSpPr>
          <p:nvPr>
            <p:ph type="body" sz="half" idx="2"/>
          </p:nvPr>
        </p:nvSpPr>
        <p:spPr>
          <a:xfrm>
            <a:off x="1052423"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Fare clic per modificare gli stili del testo dello schema</a:t>
            </a:r>
          </a:p>
        </p:txBody>
      </p:sp>
      <p:grpSp>
        <p:nvGrpSpPr>
          <p:cNvPr id="22" name="Gruppo 21"/>
          <p:cNvGrpSpPr/>
          <p:nvPr/>
        </p:nvGrpSpPr>
        <p:grpSpPr>
          <a:xfrm>
            <a:off x="6763111" y="1733550"/>
            <a:ext cx="4360503" cy="3050038"/>
            <a:chOff x="895350" y="3313113"/>
            <a:chExt cx="3613151" cy="2790825"/>
          </a:xfrm>
          <a:solidFill>
            <a:schemeClr val="tx1">
              <a:lumMod val="50000"/>
            </a:schemeClr>
          </a:solidFill>
        </p:grpSpPr>
        <p:sp>
          <p:nvSpPr>
            <p:cNvPr id="23"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4"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5"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6"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7"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8"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29"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0"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1"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2"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3"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34"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7" name="Segnaposto immagine 33" descr="Segnaposto vuoto per aggiungere un'immagine. Fare clic sul segnaposto e selezionare l'immagine che si vuole aggiungere."/>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40" name="Segnaposto testo 3"/>
          <p:cNvSpPr>
            <a:spLocks noGrp="1"/>
          </p:cNvSpPr>
          <p:nvPr>
            <p:ph type="body" sz="half" idx="19"/>
          </p:nvPr>
        </p:nvSpPr>
        <p:spPr>
          <a:xfrm>
            <a:off x="6742908" y="4935990"/>
            <a:ext cx="4368980" cy="100761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Fare clic per modificare gli stili del testo dello schema</a:t>
            </a:r>
          </a:p>
        </p:txBody>
      </p:sp>
      <p:sp>
        <p:nvSpPr>
          <p:cNvPr id="8" name="Segnaposto numero diapositiva 7"/>
          <p:cNvSpPr>
            <a:spLocks noGrp="1"/>
          </p:cNvSpPr>
          <p:nvPr>
            <p:ph type="sldNum" sz="quarter" idx="12"/>
          </p:nvPr>
        </p:nvSpPr>
        <p:spPr/>
        <p:txBody>
          <a:bodyPr rtlCol="0"/>
          <a:lstStyle/>
          <a:p>
            <a:pPr rtl="0"/>
            <a:fld id="{022B156B-59AE-415F-B24B-8756D48BB977}" type="slidenum">
              <a:rPr lang="it-IT" smtClean="0"/>
              <a:pPr/>
              <a:t>‹N›</a:t>
            </a:fld>
            <a:endParaRPr lang="it-IT" dirty="0"/>
          </a:p>
        </p:txBody>
      </p:sp>
      <p:sp>
        <p:nvSpPr>
          <p:cNvPr id="7" name="Segnaposto piè di pagina 6"/>
          <p:cNvSpPr>
            <a:spLocks noGrp="1"/>
          </p:cNvSpPr>
          <p:nvPr>
            <p:ph type="ftr" sz="quarter" idx="11"/>
          </p:nvPr>
        </p:nvSpPr>
        <p:spPr/>
        <p:txBody>
          <a:bodyPr rtlCol="0"/>
          <a:lstStyle/>
          <a:p>
            <a:pPr rtl="0"/>
            <a:endParaRPr lang="it-IT" dirty="0"/>
          </a:p>
        </p:txBody>
      </p:sp>
      <p:sp>
        <p:nvSpPr>
          <p:cNvPr id="6" name="Segnaposto data 5"/>
          <p:cNvSpPr>
            <a:spLocks noGrp="1"/>
          </p:cNvSpPr>
          <p:nvPr>
            <p:ph type="dt" sz="half" idx="10"/>
          </p:nvPr>
        </p:nvSpPr>
        <p:spPr/>
        <p:txBody>
          <a:bodyPr rtlCol="0"/>
          <a:lstStyle>
            <a:lvl1pPr>
              <a:defRPr/>
            </a:lvl1pPr>
          </a:lstStyle>
          <a:p>
            <a:fld id="{FB464C2C-AA97-4551-849F-F86554B2CE67}" type="datetime1">
              <a:rPr lang="it-IT" smtClean="0"/>
              <a:pPr/>
              <a:t>14/12/2021</a:t>
            </a:fld>
            <a:endParaRPr lang="it-IT" dirty="0"/>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immagini con didascali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grpSp>
        <p:nvGrpSpPr>
          <p:cNvPr id="52" name="Gruppo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4"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5"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6"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7"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8"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59"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0"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1"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2"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3"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64"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79" name="Segnaposto immagine 33" descr="Segnaposto vuoto per aggiungere un'immagine. Fare clic sul segnaposto e selezionare l'immagine che si vuole aggiungere."/>
          <p:cNvSpPr>
            <a:spLocks noGrp="1"/>
          </p:cNvSpPr>
          <p:nvPr>
            <p:ph type="pic" sz="quarter" idx="19"/>
          </p:nvPr>
        </p:nvSpPr>
        <p:spPr>
          <a:xfrm>
            <a:off x="1249168" y="1824285"/>
            <a:ext cx="2715289" cy="277630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81" name="Segnaposto testo 3"/>
          <p:cNvSpPr>
            <a:spLocks noGrp="1"/>
          </p:cNvSpPr>
          <p:nvPr>
            <p:ph type="body" sz="half" idx="2"/>
          </p:nvPr>
        </p:nvSpPr>
        <p:spPr>
          <a:xfrm>
            <a:off x="123521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Fare clic per modificare gli stili del testo dello schema</a:t>
            </a:r>
          </a:p>
        </p:txBody>
      </p:sp>
      <p:grpSp>
        <p:nvGrpSpPr>
          <p:cNvPr id="84" name="Gruppo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6"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7"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8"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89"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0"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1"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2"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3"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4"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5"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6"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78" name="Segnaposto immagine 33" descr="Segnaposto vuoto per aggiungere un'immagine. Fare clic sul segnaposto e selezionare l'immagine che si vuole aggiungere."/>
          <p:cNvSpPr>
            <a:spLocks noGrp="1"/>
          </p:cNvSpPr>
          <p:nvPr>
            <p:ph type="pic" sz="quarter" idx="18"/>
          </p:nvPr>
        </p:nvSpPr>
        <p:spPr>
          <a:xfrm>
            <a:off x="4720924" y="1824285"/>
            <a:ext cx="2715768" cy="277630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82" name="Segnaposto testo 3"/>
          <p:cNvSpPr>
            <a:spLocks noGrp="1"/>
          </p:cNvSpPr>
          <p:nvPr>
            <p:ph type="body" sz="half" idx="21"/>
          </p:nvPr>
        </p:nvSpPr>
        <p:spPr>
          <a:xfrm>
            <a:off x="4707208"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Fare clic per modificare gli stili del testo dello schema</a:t>
            </a:r>
          </a:p>
        </p:txBody>
      </p:sp>
      <p:grpSp>
        <p:nvGrpSpPr>
          <p:cNvPr id="97" name="Gruppo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igura a mano libera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99" name="Figura a mano libera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0" name="Figura a mano libera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1" name="Figura a mano libera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2" name="Figura a mano libera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3" name="Figura a mano libera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4" name="Figura a mano libera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5" name="Figura a mano libera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6" name="Figura a mano libera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7" name="Figura a mano libera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8" name="Figura a mano libera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sp>
          <p:nvSpPr>
            <p:cNvPr id="109" name="Figura a mano libera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80" name="Segnaposto immagine 33" descr="Segnaposto vuoto per aggiungere un'immagine. Fare clic sul segnaposto e selezionare l'immagine che si vuole aggiungere."/>
          <p:cNvSpPr>
            <a:spLocks noGrp="1"/>
          </p:cNvSpPr>
          <p:nvPr>
            <p:ph type="pic" sz="quarter" idx="20"/>
          </p:nvPr>
        </p:nvSpPr>
        <p:spPr>
          <a:xfrm>
            <a:off x="8222798" y="1824285"/>
            <a:ext cx="2715768" cy="2776308"/>
          </a:xfrm>
          <a:solidFill>
            <a:schemeClr val="bg2"/>
          </a:solidFill>
          <a:ln w="38100">
            <a:solidFill>
              <a:schemeClr val="bg1"/>
            </a:solidFill>
          </a:ln>
        </p:spPr>
        <p:txBody>
          <a:bodyPr rtlCol="0"/>
          <a:lstStyle>
            <a:lvl1pPr marL="0" indent="0" algn="ctr" rtl="0">
              <a:buNone/>
              <a:defRPr/>
            </a:lvl1pPr>
          </a:lstStyle>
          <a:p>
            <a:pPr rtl="0"/>
            <a:r>
              <a:rPr lang="it-IT"/>
              <a:t>Fare clic sull'icona per inserire un'immagine</a:t>
            </a:r>
            <a:endParaRPr lang="it-IT" dirty="0"/>
          </a:p>
        </p:txBody>
      </p:sp>
      <p:sp>
        <p:nvSpPr>
          <p:cNvPr id="83" name="Segnaposto testo 3"/>
          <p:cNvSpPr>
            <a:spLocks noGrp="1"/>
          </p:cNvSpPr>
          <p:nvPr>
            <p:ph type="body" sz="half" idx="22"/>
          </p:nvPr>
        </p:nvSpPr>
        <p:spPr>
          <a:xfrm>
            <a:off x="8209082" y="4947405"/>
            <a:ext cx="2743200" cy="914400"/>
          </a:xfrm>
        </p:spPr>
        <p:txBody>
          <a:bodyPr rtlCol="0">
            <a:normAutofit/>
          </a:bodyPr>
          <a:lstStyle>
            <a:lvl1pPr marL="0" indent="0" algn="l" rtl="0">
              <a:spcBef>
                <a:spcPts val="160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it-IT"/>
              <a:t>Fare clic per modificare gli stili del testo dello schema</a:t>
            </a:r>
          </a:p>
        </p:txBody>
      </p:sp>
      <p:sp>
        <p:nvSpPr>
          <p:cNvPr id="8" name="Segnaposto numero diapositiva 7"/>
          <p:cNvSpPr>
            <a:spLocks noGrp="1"/>
          </p:cNvSpPr>
          <p:nvPr>
            <p:ph type="sldNum" sz="quarter" idx="12"/>
          </p:nvPr>
        </p:nvSpPr>
        <p:spPr/>
        <p:txBody>
          <a:bodyPr rtlCol="0"/>
          <a:lstStyle/>
          <a:p>
            <a:pPr rtl="0"/>
            <a:fld id="{022B156B-59AE-415F-B24B-8756D48BB977}" type="slidenum">
              <a:rPr lang="it-IT" smtClean="0"/>
              <a:pPr/>
              <a:t>‹N›</a:t>
            </a:fld>
            <a:endParaRPr lang="it-IT" dirty="0"/>
          </a:p>
        </p:txBody>
      </p:sp>
      <p:sp>
        <p:nvSpPr>
          <p:cNvPr id="7" name="Segnaposto piè di pagina 6"/>
          <p:cNvSpPr>
            <a:spLocks noGrp="1"/>
          </p:cNvSpPr>
          <p:nvPr>
            <p:ph type="ftr" sz="quarter" idx="11"/>
          </p:nvPr>
        </p:nvSpPr>
        <p:spPr/>
        <p:txBody>
          <a:bodyPr rtlCol="0"/>
          <a:lstStyle/>
          <a:p>
            <a:pPr rtl="0"/>
            <a:endParaRPr lang="it-IT" dirty="0"/>
          </a:p>
        </p:txBody>
      </p:sp>
      <p:sp>
        <p:nvSpPr>
          <p:cNvPr id="6" name="Segnaposto data 5"/>
          <p:cNvSpPr>
            <a:spLocks noGrp="1"/>
          </p:cNvSpPr>
          <p:nvPr>
            <p:ph type="dt" sz="half" idx="10"/>
          </p:nvPr>
        </p:nvSpPr>
        <p:spPr/>
        <p:txBody>
          <a:bodyPr rtlCol="0"/>
          <a:lstStyle>
            <a:lvl1pPr>
              <a:defRPr/>
            </a:lvl1pPr>
          </a:lstStyle>
          <a:p>
            <a:fld id="{8ECA6D33-76B3-4A1A-BD50-62E0A81D441D}" type="datetime1">
              <a:rPr lang="it-IT" smtClean="0"/>
              <a:pPr/>
              <a:t>14/12/2021</a:t>
            </a:fld>
            <a:endParaRPr lang="it-IT" dirty="0"/>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pPr rtl="0"/>
            <a:r>
              <a:rPr lang="it-IT" dirty="0"/>
              <a:t>Fare clic per modificare lo stile del titolo</a:t>
            </a:r>
          </a:p>
        </p:txBody>
      </p:sp>
      <p:sp>
        <p:nvSpPr>
          <p:cNvPr id="3" name="Segnaposto testo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numero diapositiva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rtl="0">
              <a:defRPr sz="1100">
                <a:solidFill>
                  <a:schemeClr val="tx1"/>
                </a:solidFill>
              </a:defRPr>
            </a:lvl1pPr>
          </a:lstStyle>
          <a:p>
            <a:pPr rtl="0"/>
            <a:fld id="{022B156B-59AE-415F-B24B-8756D48BB977}" type="slidenum">
              <a:rPr lang="it-IT" smtClean="0"/>
              <a:pPr/>
              <a:t>‹N›</a:t>
            </a:fld>
            <a:endParaRPr lang="it-IT" dirty="0"/>
          </a:p>
        </p:txBody>
      </p:sp>
      <p:sp>
        <p:nvSpPr>
          <p:cNvPr id="5" name="Segnaposto piè di pagina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rtl="0">
              <a:defRPr sz="1100">
                <a:solidFill>
                  <a:schemeClr val="tx1"/>
                </a:solidFill>
              </a:defRPr>
            </a:lvl1pPr>
          </a:lstStyle>
          <a:p>
            <a:pPr rtl="0"/>
            <a:endParaRPr lang="it-IT" dirty="0"/>
          </a:p>
        </p:txBody>
      </p:sp>
      <p:sp>
        <p:nvSpPr>
          <p:cNvPr id="4" name="Segnaposto data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rtl="0">
              <a:defRPr sz="1100">
                <a:solidFill>
                  <a:schemeClr val="tx1"/>
                </a:solidFill>
              </a:defRPr>
            </a:lvl1pPr>
          </a:lstStyle>
          <a:p>
            <a:fld id="{BDEC59B4-A826-484C-857C-DE4CF452D9F8}" type="datetime1">
              <a:rPr lang="it-IT" smtClean="0"/>
              <a:pPr/>
              <a:t>14/12/2021</a:t>
            </a:fld>
            <a:endParaRPr lang="it-IT"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f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fi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f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jf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f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f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6.jf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8.jf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9.jf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jf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265610" y="1225826"/>
            <a:ext cx="7717804" cy="2203174"/>
          </a:xfrm>
        </p:spPr>
        <p:txBody>
          <a:bodyPr rtlCol="0">
            <a:normAutofit/>
          </a:bodyPr>
          <a:lstStyle/>
          <a:p>
            <a:pPr rtl="0"/>
            <a:r>
              <a:rPr lang="it-IT" dirty="0"/>
              <a:t>L’INTELLIGENZA DELLE PIANTE</a:t>
            </a:r>
          </a:p>
        </p:txBody>
      </p:sp>
      <p:sp>
        <p:nvSpPr>
          <p:cNvPr id="3" name="Sottotitolo 2"/>
          <p:cNvSpPr>
            <a:spLocks noGrp="1"/>
          </p:cNvSpPr>
          <p:nvPr>
            <p:ph type="subTitle" idx="1"/>
          </p:nvPr>
        </p:nvSpPr>
        <p:spPr>
          <a:xfrm>
            <a:off x="4265610" y="3733800"/>
            <a:ext cx="3698947" cy="523875"/>
          </a:xfrm>
        </p:spPr>
        <p:txBody>
          <a:bodyPr rtlCol="0">
            <a:normAutofit fontScale="70000" lnSpcReduction="20000"/>
          </a:bodyPr>
          <a:lstStyle/>
          <a:p>
            <a:pPr rtl="0"/>
            <a:r>
              <a:rPr lang="it-IT" dirty="0"/>
              <a:t>CLASSE 5B SAN FRANCESCO</a:t>
            </a: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994DEA-C0C9-4EA2-AADD-AB1903767897}"/>
              </a:ext>
            </a:extLst>
          </p:cNvPr>
          <p:cNvSpPr>
            <a:spLocks noGrp="1"/>
          </p:cNvSpPr>
          <p:nvPr>
            <p:ph type="title"/>
          </p:nvPr>
        </p:nvSpPr>
        <p:spPr>
          <a:xfrm>
            <a:off x="5772151" y="600077"/>
            <a:ext cx="5643561" cy="4571999"/>
          </a:xfrm>
        </p:spPr>
        <p:txBody>
          <a:bodyPr>
            <a:normAutofit/>
          </a:bodyPr>
          <a:lstStyle/>
          <a:p>
            <a: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Le piante pur non avendo un vero e proprio cervello, sono capaci di calcolare, apprendere e memorizzare! Il loro comportamento è così tanto sofisticato che possiamo affermare che anche i vegetali hanno un’intelligenza. Secondo il prof. </a:t>
            </a:r>
            <a:r>
              <a:rPr lang="it-IT" sz="2400" b="1"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M. </a:t>
            </a:r>
            <a:r>
              <a:rPr lang="it-IT" sz="2400" b="1" dirty="0" err="1">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Theiller</a:t>
            </a:r>
            <a: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 le piante hanno dimostrato fenomeni di memorizzazione. L’esperimento è stato fatto sulla Mimosa Pudica.</a:t>
            </a:r>
            <a:endParaRPr lang="it-IT" sz="2400" dirty="0">
              <a:solidFill>
                <a:schemeClr val="accent4">
                  <a:lumMod val="75000"/>
                </a:schemeClr>
              </a:solidFill>
            </a:endParaRPr>
          </a:p>
        </p:txBody>
      </p:sp>
      <p:pic>
        <p:nvPicPr>
          <p:cNvPr id="6" name="Immagine 5" descr="Immagine che contiene pianta, albero, foglia&#10;&#10;Descrizione generata automaticamente">
            <a:extLst>
              <a:ext uri="{FF2B5EF4-FFF2-40B4-BE49-F238E27FC236}">
                <a16:creationId xmlns:a16="http://schemas.microsoft.com/office/drawing/2014/main" id="{9F4EAFB5-44B0-480E-981B-B44AF2D54B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70" y="1802296"/>
            <a:ext cx="5376906" cy="3578087"/>
          </a:xfrm>
          <a:prstGeom prst="rect">
            <a:avLst/>
          </a:prstGeom>
        </p:spPr>
      </p:pic>
    </p:spTree>
    <p:extLst>
      <p:ext uri="{BB962C8B-B14F-4D97-AF65-F5344CB8AC3E}">
        <p14:creationId xmlns:p14="http://schemas.microsoft.com/office/powerpoint/2010/main" val="360147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C28838-5909-4655-B929-C6CEA1D0CF52}"/>
              </a:ext>
            </a:extLst>
          </p:cNvPr>
          <p:cNvSpPr>
            <a:spLocks noGrp="1"/>
          </p:cNvSpPr>
          <p:nvPr>
            <p:ph type="title"/>
          </p:nvPr>
        </p:nvSpPr>
        <p:spPr>
          <a:xfrm>
            <a:off x="5715000" y="1214438"/>
            <a:ext cx="5757864" cy="4757736"/>
          </a:xfrm>
        </p:spPr>
        <p:txBody>
          <a:bodyPr>
            <a:noAutofit/>
          </a:bodyPr>
          <a:lstStyle/>
          <a:p>
            <a: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Le foglie di questa pianta così sensibile si ripiegano istantaneamente ogni volta che vengono toccate o se il suo vaso viene sollevato da terra bruscamente. Se la pianta viene abituata ad essere manipolata più volte, questa avrà una risposta fogliare meno intensa. La piccola mimosa ha capito che essere sollevata con il suo vaso da terra non è poi così pericoloso per lei. E’ capace di ricordare questo particolare evento per circa 40 giorni, una scoperta incredibile che può avvicinarsi alle capacità simili a quelle di animali più complessi. </a:t>
            </a:r>
            <a:endParaRPr lang="it-IT" sz="2400" dirty="0">
              <a:solidFill>
                <a:schemeClr val="accent4">
                  <a:lumMod val="75000"/>
                </a:schemeClr>
              </a:solidFill>
            </a:endParaRPr>
          </a:p>
        </p:txBody>
      </p:sp>
      <p:pic>
        <p:nvPicPr>
          <p:cNvPr id="4" name="Immagine 3" descr="Immagine che contiene pianta, albero, foglia, acero&#10;&#10;Descrizione generata automaticamente">
            <a:extLst>
              <a:ext uri="{FF2B5EF4-FFF2-40B4-BE49-F238E27FC236}">
                <a16:creationId xmlns:a16="http://schemas.microsoft.com/office/drawing/2014/main" id="{D0CAAB98-0FAF-4B3B-81D7-5BC5EEAE37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698" y="1459832"/>
            <a:ext cx="5168534" cy="4331368"/>
          </a:xfrm>
          <a:prstGeom prst="rect">
            <a:avLst/>
          </a:prstGeom>
        </p:spPr>
      </p:pic>
    </p:spTree>
    <p:extLst>
      <p:ext uri="{BB962C8B-B14F-4D97-AF65-F5344CB8AC3E}">
        <p14:creationId xmlns:p14="http://schemas.microsoft.com/office/powerpoint/2010/main" val="30444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F4619C-BD0E-4474-ABBD-88BE68539FEC}"/>
              </a:ext>
            </a:extLst>
          </p:cNvPr>
          <p:cNvSpPr>
            <a:spLocks noGrp="1"/>
          </p:cNvSpPr>
          <p:nvPr>
            <p:ph type="title"/>
          </p:nvPr>
        </p:nvSpPr>
        <p:spPr>
          <a:xfrm>
            <a:off x="5743576" y="642939"/>
            <a:ext cx="5557838" cy="4872036"/>
          </a:xfrm>
        </p:spPr>
        <p:txBody>
          <a:bodyPr>
            <a:normAutofit fontScale="90000"/>
          </a:bodyPr>
          <a:lstStyle/>
          <a:p>
            <a:pPr>
              <a:lnSpc>
                <a:spcPct val="115000"/>
              </a:lnSpc>
              <a:spcAft>
                <a:spcPts val="1000"/>
              </a:spcAft>
            </a:pPr>
            <a:r>
              <a:rPr lang="it-IT" sz="27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Quello che resta ancora da capire è dove le piante conservino queste informazioni non avendo un cervello e come facciano ad riutilizzarle ogni volta che c’è bisogno. </a:t>
            </a:r>
            <a:br>
              <a:rPr lang="it-IT" sz="27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br>
            <a:r>
              <a:rPr lang="it-IT" sz="27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Gli studiosi affermano che i vegetali riescono a ricordare gli eventi salienti della loro esistenza dall’esposizione alla siccità, dal freddo fino alle aggressioni da parte degli agenti patogeni</a:t>
            </a:r>
            <a:r>
              <a:rPr lang="it-IT" sz="3600" dirty="0">
                <a:effectLst/>
                <a:latin typeface="Palatino Linotype" panose="02040502050505030304" pitchFamily="18" charset="0"/>
                <a:ea typeface="Palatino Linotype" panose="02040502050505030304" pitchFamily="18" charset="0"/>
                <a:cs typeface="Times New Roman" panose="02020603050405020304" pitchFamily="18" charset="0"/>
              </a:rPr>
              <a:t>. </a:t>
            </a:r>
            <a:endParaRPr lang="it-IT" dirty="0"/>
          </a:p>
        </p:txBody>
      </p:sp>
      <p:pic>
        <p:nvPicPr>
          <p:cNvPr id="4" name="Immagine 3" descr="Immagine che contiene pianta, albero, conifera, faggio&#10;&#10;Descrizione generata automaticamente">
            <a:extLst>
              <a:ext uri="{FF2B5EF4-FFF2-40B4-BE49-F238E27FC236}">
                <a16:creationId xmlns:a16="http://schemas.microsoft.com/office/drawing/2014/main" id="{D60D5D27-72C6-47BE-88EB-88AB77270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53" y="996540"/>
            <a:ext cx="4828673" cy="4518435"/>
          </a:xfrm>
          <a:prstGeom prst="rect">
            <a:avLst/>
          </a:prstGeom>
        </p:spPr>
      </p:pic>
    </p:spTree>
    <p:extLst>
      <p:ext uri="{BB962C8B-B14F-4D97-AF65-F5344CB8AC3E}">
        <p14:creationId xmlns:p14="http://schemas.microsoft.com/office/powerpoint/2010/main" val="58405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21E427-AB4D-467A-8A68-0485E6ED3FBB}"/>
              </a:ext>
            </a:extLst>
          </p:cNvPr>
          <p:cNvSpPr>
            <a:spLocks noGrp="1"/>
          </p:cNvSpPr>
          <p:nvPr>
            <p:ph type="title"/>
          </p:nvPr>
        </p:nvSpPr>
        <p:spPr>
          <a:xfrm>
            <a:off x="6300788" y="1076324"/>
            <a:ext cx="5094289" cy="4295775"/>
          </a:xfrm>
        </p:spPr>
        <p:txBody>
          <a:bodyPr>
            <a:normAutofit/>
          </a:bodyPr>
          <a:lstStyle/>
          <a:p>
            <a: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Questa memoria è conservata, secondo loro, attraverso alcune proteine che hanno le stesse caratteristiche dei prioni. Sarebbero quindi  le proteine </a:t>
            </a:r>
            <a:r>
              <a:rPr lang="it-IT" sz="2400" dirty="0" err="1">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proioniche</a:t>
            </a:r>
            <a: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 a consentire alle piante di memorizzare le condizioni ambientali in cui vivono e a trasmetterle per via epigenetica, ossia attraverso proteine che influenzano l’espressione dei geni.</a:t>
            </a:r>
            <a:endParaRPr lang="it-IT" sz="2400" dirty="0">
              <a:solidFill>
                <a:schemeClr val="accent4">
                  <a:lumMod val="75000"/>
                </a:schemeClr>
              </a:solidFill>
            </a:endParaRPr>
          </a:p>
        </p:txBody>
      </p:sp>
      <p:pic>
        <p:nvPicPr>
          <p:cNvPr id="4" name="Immagine 3">
            <a:extLst>
              <a:ext uri="{FF2B5EF4-FFF2-40B4-BE49-F238E27FC236}">
                <a16:creationId xmlns:a16="http://schemas.microsoft.com/office/drawing/2014/main" id="{FEFDC5DA-1DC6-464D-B0E5-7A6C425BDD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090" y="1411705"/>
            <a:ext cx="5425910" cy="4154906"/>
          </a:xfrm>
          <a:prstGeom prst="rect">
            <a:avLst/>
          </a:prstGeom>
        </p:spPr>
      </p:pic>
    </p:spTree>
    <p:extLst>
      <p:ext uri="{BB962C8B-B14F-4D97-AF65-F5344CB8AC3E}">
        <p14:creationId xmlns:p14="http://schemas.microsoft.com/office/powerpoint/2010/main" val="260288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ECB4B8-6689-4A89-A0DC-C9BC1CB6C211}"/>
              </a:ext>
            </a:extLst>
          </p:cNvPr>
          <p:cNvSpPr>
            <a:spLocks noGrp="1"/>
          </p:cNvSpPr>
          <p:nvPr>
            <p:ph type="title"/>
          </p:nvPr>
        </p:nvSpPr>
        <p:spPr/>
        <p:txBody>
          <a:bodyPr/>
          <a:lstStyle/>
          <a:p>
            <a:r>
              <a:rPr lang="it-IT" dirty="0"/>
              <a:t>Il movimento delle piante</a:t>
            </a:r>
          </a:p>
        </p:txBody>
      </p:sp>
      <p:sp>
        <p:nvSpPr>
          <p:cNvPr id="3" name="Segnaposto testo 2">
            <a:extLst>
              <a:ext uri="{FF2B5EF4-FFF2-40B4-BE49-F238E27FC236}">
                <a16:creationId xmlns:a16="http://schemas.microsoft.com/office/drawing/2014/main" id="{5C62D3B6-036E-4BB2-BC75-3FEC914A133D}"/>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598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9F4F01-CAB6-4DCE-A48D-60D1E3D7D877}"/>
              </a:ext>
            </a:extLst>
          </p:cNvPr>
          <p:cNvSpPr>
            <a:spLocks noGrp="1"/>
          </p:cNvSpPr>
          <p:nvPr>
            <p:ph type="title"/>
          </p:nvPr>
        </p:nvSpPr>
        <p:spPr>
          <a:xfrm>
            <a:off x="7492891" y="1330347"/>
            <a:ext cx="3840480" cy="1084241"/>
          </a:xfrm>
        </p:spPr>
        <p:txBody>
          <a:bodyPr>
            <a:normAutofit fontScale="90000"/>
          </a:bodyPr>
          <a:lstStyle/>
          <a:p>
            <a:r>
              <a:rPr lang="it-IT" dirty="0">
                <a:solidFill>
                  <a:schemeClr val="accent4">
                    <a:lumMod val="75000"/>
                  </a:schemeClr>
                </a:solidFill>
              </a:rPr>
              <a:t>Le piante si muovono?</a:t>
            </a:r>
          </a:p>
        </p:txBody>
      </p:sp>
      <p:pic>
        <p:nvPicPr>
          <p:cNvPr id="6" name="Segnaposto immagine 5" descr="Immagine che contiene pianta, fiore, verdura&#10;&#10;Descrizione generata automaticamente">
            <a:extLst>
              <a:ext uri="{FF2B5EF4-FFF2-40B4-BE49-F238E27FC236}">
                <a16:creationId xmlns:a16="http://schemas.microsoft.com/office/drawing/2014/main" id="{26FFFC09-4ED1-42C2-BF74-503FAF57AE9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4951" r="14951"/>
          <a:stretch>
            <a:fillRect/>
          </a:stretch>
        </p:blipFill>
        <p:spPr/>
      </p:pic>
      <p:sp>
        <p:nvSpPr>
          <p:cNvPr id="4" name="Segnaposto testo 3">
            <a:extLst>
              <a:ext uri="{FF2B5EF4-FFF2-40B4-BE49-F238E27FC236}">
                <a16:creationId xmlns:a16="http://schemas.microsoft.com/office/drawing/2014/main" id="{6E285378-645D-4ED3-A509-9D41FA67E821}"/>
              </a:ext>
            </a:extLst>
          </p:cNvPr>
          <p:cNvSpPr>
            <a:spLocks noGrp="1"/>
          </p:cNvSpPr>
          <p:nvPr>
            <p:ph type="body" sz="half" idx="2"/>
          </p:nvPr>
        </p:nvSpPr>
        <p:spPr/>
        <p:txBody>
          <a:bodyPr/>
          <a:lstStyle/>
          <a:p>
            <a:endParaRPr lang="it-IT"/>
          </a:p>
        </p:txBody>
      </p:sp>
    </p:spTree>
    <p:extLst>
      <p:ext uri="{BB962C8B-B14F-4D97-AF65-F5344CB8AC3E}">
        <p14:creationId xmlns:p14="http://schemas.microsoft.com/office/powerpoint/2010/main" val="1781771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812E211-B887-4349-95B8-1616215728F9}"/>
              </a:ext>
            </a:extLst>
          </p:cNvPr>
          <p:cNvSpPr>
            <a:spLocks noGrp="1"/>
          </p:cNvSpPr>
          <p:nvPr>
            <p:ph type="title"/>
          </p:nvPr>
        </p:nvSpPr>
        <p:spPr>
          <a:xfrm>
            <a:off x="6005512" y="1285876"/>
            <a:ext cx="5027614" cy="3657599"/>
          </a:xfrm>
        </p:spPr>
        <p:txBody>
          <a:bodyPr>
            <a:normAutofit fontScale="90000"/>
          </a:bodyPr>
          <a:lstStyle/>
          <a:p>
            <a: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La risposta è sì! Lo stupore certo non manca, ma a darci questa conferma è addirittura il grande scienziato </a:t>
            </a:r>
            <a:r>
              <a:rPr lang="it-IT" sz="2400" b="1"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Charles Darwin</a:t>
            </a:r>
            <a: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 che, attraverso numerosi esperimenti, ha scoperto che il movimento è un fenomeno comune nel mondo dei vegetali. Ebbene le piante sono in grado di muoversi per rispondere a stimoli esterni adattandosi così meglio all’ambiente in cui vivono</a:t>
            </a:r>
            <a:endParaRPr lang="it-IT" sz="2400" dirty="0">
              <a:solidFill>
                <a:schemeClr val="accent4">
                  <a:lumMod val="75000"/>
                </a:schemeClr>
              </a:solidFill>
            </a:endParaRPr>
          </a:p>
        </p:txBody>
      </p:sp>
      <p:pic>
        <p:nvPicPr>
          <p:cNvPr id="4" name="Immagine 3" descr="Immagine che contiene pianta, fiore&#10;&#10;Descrizione generata automaticamente">
            <a:extLst>
              <a:ext uri="{FF2B5EF4-FFF2-40B4-BE49-F238E27FC236}">
                <a16:creationId xmlns:a16="http://schemas.microsoft.com/office/drawing/2014/main" id="{28C35E97-5CE1-4135-9376-4D9711E743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874" y="1335505"/>
            <a:ext cx="4186989" cy="4186989"/>
          </a:xfrm>
          <a:prstGeom prst="rect">
            <a:avLst/>
          </a:prstGeom>
        </p:spPr>
      </p:pic>
    </p:spTree>
    <p:extLst>
      <p:ext uri="{BB962C8B-B14F-4D97-AF65-F5344CB8AC3E}">
        <p14:creationId xmlns:p14="http://schemas.microsoft.com/office/powerpoint/2010/main" val="1534719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713E0E-DD8E-458E-93B7-39D0BEF894DF}"/>
              </a:ext>
            </a:extLst>
          </p:cNvPr>
          <p:cNvSpPr>
            <a:spLocks noGrp="1"/>
          </p:cNvSpPr>
          <p:nvPr>
            <p:ph type="title"/>
          </p:nvPr>
        </p:nvSpPr>
        <p:spPr>
          <a:xfrm>
            <a:off x="5900738" y="1271588"/>
            <a:ext cx="5457825" cy="4857750"/>
          </a:xfrm>
        </p:spPr>
        <p:txBody>
          <a:bodyPr>
            <a:noAutofit/>
          </a:bodyPr>
          <a:lstStyle/>
          <a:p>
            <a: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Questo movimento, che non possiamo percepire a occhio nudo, si chiama </a:t>
            </a:r>
            <a:r>
              <a:rPr lang="it-IT" sz="2400" b="1"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“TROPISMO”</a:t>
            </a:r>
            <a: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 può essere positivo se causa uno spostamento in favore dello stimolo, o negativo se alcune parti della pianta si muovono in direzione opposta. Ogni pianta reagisce in modo diverso in relazione al clima, alla temperatura e alle condizioni di luce in cui vive. I vegetali cercano la luce piegando gli steli e girando le foglie e,  per difendere la loro sopravvivenza, effettuano continui movimenti per cercare nutrimento e acqua</a:t>
            </a:r>
            <a:endParaRPr lang="it-IT" sz="2400" dirty="0">
              <a:solidFill>
                <a:schemeClr val="accent4">
                  <a:lumMod val="75000"/>
                </a:schemeClr>
              </a:solidFill>
            </a:endParaRPr>
          </a:p>
        </p:txBody>
      </p:sp>
      <p:pic>
        <p:nvPicPr>
          <p:cNvPr id="4" name="Immagine 3" descr="Immagine che contiene pianta, verdura&#10;&#10;Descrizione generata automaticamente">
            <a:extLst>
              <a:ext uri="{FF2B5EF4-FFF2-40B4-BE49-F238E27FC236}">
                <a16:creationId xmlns:a16="http://schemas.microsoft.com/office/drawing/2014/main" id="{EE0327EA-1AC9-4663-A2FC-79B64885E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66" y="1315408"/>
            <a:ext cx="4585252" cy="4578975"/>
          </a:xfrm>
          <a:prstGeom prst="rect">
            <a:avLst/>
          </a:prstGeom>
        </p:spPr>
      </p:pic>
    </p:spTree>
    <p:extLst>
      <p:ext uri="{BB962C8B-B14F-4D97-AF65-F5344CB8AC3E}">
        <p14:creationId xmlns:p14="http://schemas.microsoft.com/office/powerpoint/2010/main" val="168563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7766BE-4795-44D3-83E9-056B3022C193}"/>
              </a:ext>
            </a:extLst>
          </p:cNvPr>
          <p:cNvSpPr>
            <a:spLocks noGrp="1"/>
          </p:cNvSpPr>
          <p:nvPr>
            <p:ph type="title"/>
          </p:nvPr>
        </p:nvSpPr>
        <p:spPr>
          <a:xfrm>
            <a:off x="6119812" y="1714500"/>
            <a:ext cx="5027614" cy="3514724"/>
          </a:xfrm>
        </p:spPr>
        <p:txBody>
          <a:bodyPr/>
          <a:lstStyle/>
          <a:p>
            <a: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Se consideriamo i bellissimi girasoli, ad esempio, vediamo come essi si aprono e si girano verso il sole seguendolo per tutto il giorno, al tramonto invece, chiudono i loro petali fino al giorno dopo. La loro capacità di orientarsi verso i raggi solari si chiama “fototropismo”.</a:t>
            </a:r>
            <a:b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br>
            <a:endParaRPr lang="it-IT" sz="2400" dirty="0">
              <a:solidFill>
                <a:schemeClr val="accent4">
                  <a:lumMod val="75000"/>
                </a:schemeClr>
              </a:solidFill>
            </a:endParaRPr>
          </a:p>
        </p:txBody>
      </p:sp>
      <p:pic>
        <p:nvPicPr>
          <p:cNvPr id="4" name="Immagine 3" descr="Immagine che contiene giallo, pianta, fiore, girasole&#10;&#10;Descrizione generata automaticamente">
            <a:extLst>
              <a:ext uri="{FF2B5EF4-FFF2-40B4-BE49-F238E27FC236}">
                <a16:creationId xmlns:a16="http://schemas.microsoft.com/office/drawing/2014/main" id="{C5097619-4787-4714-9C06-608954EC6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137" y="869089"/>
            <a:ext cx="5422232" cy="4098199"/>
          </a:xfrm>
          <a:prstGeom prst="rect">
            <a:avLst/>
          </a:prstGeom>
        </p:spPr>
      </p:pic>
    </p:spTree>
    <p:extLst>
      <p:ext uri="{BB962C8B-B14F-4D97-AF65-F5344CB8AC3E}">
        <p14:creationId xmlns:p14="http://schemas.microsoft.com/office/powerpoint/2010/main" val="34023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776F8C-7557-450B-A1BA-EDD255E375A0}"/>
              </a:ext>
            </a:extLst>
          </p:cNvPr>
          <p:cNvSpPr>
            <a:spLocks noGrp="1"/>
          </p:cNvSpPr>
          <p:nvPr>
            <p:ph type="title"/>
          </p:nvPr>
        </p:nvSpPr>
        <p:spPr>
          <a:xfrm>
            <a:off x="6096000" y="1185862"/>
            <a:ext cx="4819650" cy="4814888"/>
          </a:xfrm>
        </p:spPr>
        <p:txBody>
          <a:bodyPr>
            <a:normAutofit/>
          </a:bodyPr>
          <a:lstStyle/>
          <a:p>
            <a: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I vegetali, possiedono diverse forme di movimento, tra questi ricordiamo il geotropismo, il </a:t>
            </a:r>
            <a:r>
              <a:rPr lang="it-IT" sz="2400" dirty="0" err="1">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tigmotropismo</a:t>
            </a:r>
            <a: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 e l’idrotropismo. Affascina sapere anche che le piante, seppur dotate di un sistema nervoso elementare, possono reagire agli stimoli lentamente ma possiedono una sensibilità capace di dare risposte rapide ed acute. </a:t>
            </a:r>
            <a:b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br>
            <a:endParaRPr lang="it-IT" sz="2400" dirty="0">
              <a:solidFill>
                <a:schemeClr val="accent4">
                  <a:lumMod val="75000"/>
                </a:schemeClr>
              </a:solidFill>
            </a:endParaRPr>
          </a:p>
        </p:txBody>
      </p:sp>
      <p:pic>
        <p:nvPicPr>
          <p:cNvPr id="4" name="Immagine 3">
            <a:extLst>
              <a:ext uri="{FF2B5EF4-FFF2-40B4-BE49-F238E27FC236}">
                <a16:creationId xmlns:a16="http://schemas.microsoft.com/office/drawing/2014/main" id="{BE9AA45B-DFEF-40A6-9E35-D34591D28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53" y="1789043"/>
            <a:ext cx="4819650" cy="3737114"/>
          </a:xfrm>
          <a:prstGeom prst="rect">
            <a:avLst/>
          </a:prstGeom>
        </p:spPr>
      </p:pic>
    </p:spTree>
    <p:extLst>
      <p:ext uri="{BB962C8B-B14F-4D97-AF65-F5344CB8AC3E}">
        <p14:creationId xmlns:p14="http://schemas.microsoft.com/office/powerpoint/2010/main" val="11411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pPr rtl="0"/>
            <a:endParaRPr lang="it-IT" dirty="0"/>
          </a:p>
        </p:txBody>
      </p:sp>
      <p:sp>
        <p:nvSpPr>
          <p:cNvPr id="14" name="Segnaposto contenuto 13"/>
          <p:cNvSpPr>
            <a:spLocks noGrp="1"/>
          </p:cNvSpPr>
          <p:nvPr>
            <p:ph idx="1"/>
          </p:nvPr>
        </p:nvSpPr>
        <p:spPr/>
        <p:txBody>
          <a:bodyPr rtlCol="0"/>
          <a:lstStyle/>
          <a:p>
            <a:pPr rtl="0"/>
            <a:endParaRPr lang="it-IT" dirty="0"/>
          </a:p>
          <a:p>
            <a:pPr rtl="0"/>
            <a:r>
              <a:rPr lang="it-IT" dirty="0"/>
              <a:t>LE PIANTE E LA COMUNICAZIONE</a:t>
            </a:r>
          </a:p>
          <a:p>
            <a:pPr rtl="0"/>
            <a:r>
              <a:rPr lang="it-IT" dirty="0"/>
              <a:t>LA MEMORIA DELLE PIANTE</a:t>
            </a:r>
          </a:p>
          <a:p>
            <a:pPr rtl="0"/>
            <a:r>
              <a:rPr lang="it-IT" dirty="0"/>
              <a:t>LE PIANTE SI MUOVONO</a:t>
            </a:r>
          </a:p>
          <a:p>
            <a:pPr rtl="0"/>
            <a:r>
              <a:rPr lang="it-IT" dirty="0"/>
              <a:t>I SENSI DELLE PIANTE</a:t>
            </a:r>
          </a:p>
        </p:txBody>
      </p:sp>
      <p:pic>
        <p:nvPicPr>
          <p:cNvPr id="3" name="Immagine 2" descr="Immagine che contiene freccia&#10;&#10;Descrizione generata automaticamente">
            <a:extLst>
              <a:ext uri="{FF2B5EF4-FFF2-40B4-BE49-F238E27FC236}">
                <a16:creationId xmlns:a16="http://schemas.microsoft.com/office/drawing/2014/main" id="{6A38ED30-D063-4E99-8DAE-960ED8DB83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2695" y="2743201"/>
            <a:ext cx="4704346" cy="2743200"/>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ECB4B8-6689-4A89-A0DC-C9BC1CB6C211}"/>
              </a:ext>
            </a:extLst>
          </p:cNvPr>
          <p:cNvSpPr>
            <a:spLocks noGrp="1"/>
          </p:cNvSpPr>
          <p:nvPr>
            <p:ph type="title"/>
          </p:nvPr>
        </p:nvSpPr>
        <p:spPr/>
        <p:txBody>
          <a:bodyPr/>
          <a:lstStyle/>
          <a:p>
            <a:r>
              <a:rPr lang="it-IT" dirty="0"/>
              <a:t>Il movimento delle piante</a:t>
            </a:r>
          </a:p>
        </p:txBody>
      </p:sp>
      <p:sp>
        <p:nvSpPr>
          <p:cNvPr id="3" name="Segnaposto testo 2">
            <a:extLst>
              <a:ext uri="{FF2B5EF4-FFF2-40B4-BE49-F238E27FC236}">
                <a16:creationId xmlns:a16="http://schemas.microsoft.com/office/drawing/2014/main" id="{5C62D3B6-036E-4BB2-BC75-3FEC914A133D}"/>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286186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9F4F01-CAB6-4DCE-A48D-60D1E3D7D877}"/>
              </a:ext>
            </a:extLst>
          </p:cNvPr>
          <p:cNvSpPr>
            <a:spLocks noGrp="1"/>
          </p:cNvSpPr>
          <p:nvPr>
            <p:ph type="title"/>
          </p:nvPr>
        </p:nvSpPr>
        <p:spPr>
          <a:xfrm>
            <a:off x="7514907" y="2775074"/>
            <a:ext cx="3840480" cy="1084241"/>
          </a:xfrm>
        </p:spPr>
        <p:txBody>
          <a:bodyPr>
            <a:normAutofit fontScale="90000"/>
          </a:bodyPr>
          <a:lstStyle/>
          <a:p>
            <a:r>
              <a:rPr lang="it-IT" dirty="0">
                <a:solidFill>
                  <a:schemeClr val="accent4">
                    <a:lumMod val="75000"/>
                  </a:schemeClr>
                </a:solidFill>
              </a:rPr>
              <a:t>Le piante hanno dei sensi?</a:t>
            </a:r>
          </a:p>
        </p:txBody>
      </p:sp>
      <p:pic>
        <p:nvPicPr>
          <p:cNvPr id="6" name="Segnaposto immagine 5" descr="Immagine che contiene albero, pianta, acero&#10;&#10;Descrizione generata automaticamente">
            <a:extLst>
              <a:ext uri="{FF2B5EF4-FFF2-40B4-BE49-F238E27FC236}">
                <a16:creationId xmlns:a16="http://schemas.microsoft.com/office/drawing/2014/main" id="{F2D877C6-FB42-4FCE-8363-89DC966377D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7500" r="17500"/>
          <a:stretch>
            <a:fillRect/>
          </a:stretch>
        </p:blipFill>
        <p:spPr/>
      </p:pic>
    </p:spTree>
    <p:extLst>
      <p:ext uri="{BB962C8B-B14F-4D97-AF65-F5344CB8AC3E}">
        <p14:creationId xmlns:p14="http://schemas.microsoft.com/office/powerpoint/2010/main" val="235983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0801BB-E713-4660-A37D-A8C62736D4BB}"/>
              </a:ext>
            </a:extLst>
          </p:cNvPr>
          <p:cNvSpPr>
            <a:spLocks noGrp="1"/>
          </p:cNvSpPr>
          <p:nvPr>
            <p:ph type="title"/>
          </p:nvPr>
        </p:nvSpPr>
        <p:spPr>
          <a:xfrm>
            <a:off x="6586537" y="1828800"/>
            <a:ext cx="4986337" cy="3729038"/>
          </a:xfrm>
        </p:spPr>
        <p:txBody>
          <a:bodyPr>
            <a:normAutofit/>
          </a:bodyPr>
          <a:lstStyle/>
          <a:p>
            <a: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Proprio così! Il mondo vegetale non finisce di stupirci. Anche le piante, a modo loro, hanno i cinque sensi e sono molto sofisticati. Le piante proprio perché devono restare “ferme” hanno necessità di ricevere il più possibile stimoli dal mondo esterno per attuare modificazioni metaboliche e per garantire la loro sopravvivenza.</a:t>
            </a:r>
            <a:endParaRPr lang="it-IT" sz="2400" dirty="0">
              <a:solidFill>
                <a:schemeClr val="accent4">
                  <a:lumMod val="75000"/>
                </a:schemeClr>
              </a:solidFill>
            </a:endParaRPr>
          </a:p>
        </p:txBody>
      </p:sp>
      <p:pic>
        <p:nvPicPr>
          <p:cNvPr id="4" name="Immagine 3">
            <a:extLst>
              <a:ext uri="{FF2B5EF4-FFF2-40B4-BE49-F238E27FC236}">
                <a16:creationId xmlns:a16="http://schemas.microsoft.com/office/drawing/2014/main" id="{7032C66B-4029-468F-9024-0EC34AC51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778" y="1722783"/>
            <a:ext cx="5082974" cy="3835055"/>
          </a:xfrm>
          <a:prstGeom prst="rect">
            <a:avLst/>
          </a:prstGeom>
        </p:spPr>
      </p:pic>
    </p:spTree>
    <p:extLst>
      <p:ext uri="{BB962C8B-B14F-4D97-AF65-F5344CB8AC3E}">
        <p14:creationId xmlns:p14="http://schemas.microsoft.com/office/powerpoint/2010/main" val="241349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FBE80E-8C58-4160-BE46-CD9636FC4E4B}"/>
              </a:ext>
            </a:extLst>
          </p:cNvPr>
          <p:cNvSpPr>
            <a:spLocks noGrp="1"/>
          </p:cNvSpPr>
          <p:nvPr>
            <p:ph type="title"/>
          </p:nvPr>
        </p:nvSpPr>
        <p:spPr>
          <a:xfrm>
            <a:off x="6096000" y="1243012"/>
            <a:ext cx="5229225" cy="3943349"/>
          </a:xfrm>
        </p:spPr>
        <p:txBody>
          <a:bodyPr>
            <a:normAutofit/>
          </a:bodyPr>
          <a:lstStyle/>
          <a:p>
            <a:r>
              <a:rPr lang="it-IT" sz="2400" b="1"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La vista delle piante</a:t>
            </a:r>
            <a: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 se l’uomo ha gli occhi, le piante possiedono su ogni foglia i fotorecettori che hanno la funzione di “vedere” la luce analizzandone la quantità e la qualità. Grazie alle informazioni percepite dai fotorecettori, le piante decidono dove crescere e sviluppare i propri rami. Non stupisce sapere che le piante riescono a distinguere il giorno dalla notte.</a:t>
            </a:r>
            <a:endParaRPr lang="it-IT" sz="2400" dirty="0">
              <a:solidFill>
                <a:schemeClr val="accent4">
                  <a:lumMod val="75000"/>
                </a:schemeClr>
              </a:solidFill>
            </a:endParaRPr>
          </a:p>
        </p:txBody>
      </p:sp>
      <p:pic>
        <p:nvPicPr>
          <p:cNvPr id="4" name="Immagine 3" descr="Immagine che contiene girasole, pianta, fiore, giallo&#10;&#10;Descrizione generata automaticamente">
            <a:extLst>
              <a:ext uri="{FF2B5EF4-FFF2-40B4-BE49-F238E27FC236}">
                <a16:creationId xmlns:a16="http://schemas.microsoft.com/office/drawing/2014/main" id="{19C2A289-2FDE-44ED-AFC8-32B8626DA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735" y="1357521"/>
            <a:ext cx="4912952" cy="3943349"/>
          </a:xfrm>
          <a:prstGeom prst="rect">
            <a:avLst/>
          </a:prstGeom>
        </p:spPr>
      </p:pic>
    </p:spTree>
    <p:extLst>
      <p:ext uri="{BB962C8B-B14F-4D97-AF65-F5344CB8AC3E}">
        <p14:creationId xmlns:p14="http://schemas.microsoft.com/office/powerpoint/2010/main" val="146331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12A389-C9CD-4909-B2A5-5B9DD79939F7}"/>
              </a:ext>
            </a:extLst>
          </p:cNvPr>
          <p:cNvSpPr>
            <a:spLocks noGrp="1"/>
          </p:cNvSpPr>
          <p:nvPr>
            <p:ph type="title"/>
          </p:nvPr>
        </p:nvSpPr>
        <p:spPr>
          <a:xfrm>
            <a:off x="6572249" y="1443036"/>
            <a:ext cx="4751389" cy="3083719"/>
          </a:xfrm>
        </p:spPr>
        <p:txBody>
          <a:bodyPr>
            <a:normAutofit/>
          </a:bodyPr>
          <a:lstStyle/>
          <a:p>
            <a:r>
              <a:rPr lang="it-IT" sz="2400" b="1"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L’udito delle piante</a:t>
            </a:r>
            <a: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 le piante non hanno orecchie ma riescono a percepire le vibrazioni sonore. E’ un metodo uditivo un po’ rudimentale, ma grazie a questo riescono ad avvertire temporali, forti venti, eruzioni vulcaniche e soprattutto terremoti. </a:t>
            </a:r>
            <a:endParaRPr lang="it-IT" sz="2400" dirty="0">
              <a:solidFill>
                <a:schemeClr val="accent4">
                  <a:lumMod val="75000"/>
                </a:schemeClr>
              </a:solidFill>
            </a:endParaRPr>
          </a:p>
        </p:txBody>
      </p:sp>
      <p:pic>
        <p:nvPicPr>
          <p:cNvPr id="6" name="Immagine 5" descr="Immagine che contiene parete&#10;&#10;Descrizione generata automaticamente">
            <a:extLst>
              <a:ext uri="{FF2B5EF4-FFF2-40B4-BE49-F238E27FC236}">
                <a16:creationId xmlns:a16="http://schemas.microsoft.com/office/drawing/2014/main" id="{DD3CB68C-D53A-4B2B-8B7C-F62E7DCF3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853" y="1251284"/>
            <a:ext cx="5390147" cy="3946358"/>
          </a:xfrm>
          <a:prstGeom prst="rect">
            <a:avLst/>
          </a:prstGeom>
        </p:spPr>
      </p:pic>
    </p:spTree>
    <p:extLst>
      <p:ext uri="{BB962C8B-B14F-4D97-AF65-F5344CB8AC3E}">
        <p14:creationId xmlns:p14="http://schemas.microsoft.com/office/powerpoint/2010/main" val="75291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4BFC7D-A871-442A-A6F0-ED7CA5601BE5}"/>
              </a:ext>
            </a:extLst>
          </p:cNvPr>
          <p:cNvSpPr>
            <a:spLocks noGrp="1"/>
          </p:cNvSpPr>
          <p:nvPr>
            <p:ph type="title"/>
          </p:nvPr>
        </p:nvSpPr>
        <p:spPr>
          <a:xfrm>
            <a:off x="6096000" y="1157288"/>
            <a:ext cx="5756276" cy="5143500"/>
          </a:xfrm>
        </p:spPr>
        <p:txBody>
          <a:bodyPr>
            <a:noAutofit/>
          </a:bodyPr>
          <a:lstStyle/>
          <a:p>
            <a:r>
              <a:rPr lang="it-IT" sz="2400" b="1"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L’olfatto delle piante</a:t>
            </a:r>
            <a: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 questo è uno dei sensi più sviluppati. Le piante possiedono cellule diffuse dalla radice alle foglie per captare le sostanze volatili. Con il loro olfatto prendono decisioni importanti per la loro sopravvivenza. Le piante emettendo segnali speciali riescono a comunicare che il fiore è pronto per l’impollinazione oppure a comunicare che la foglia è ricca di olii essenziali e quindi non è edibile per certi animali. Con il loro olfatto riescono ad avvertire la presenza del fuoco e capiscono se un pericolo è vicino o lontano. </a:t>
            </a:r>
            <a:endParaRPr lang="it-IT" sz="2400" dirty="0">
              <a:solidFill>
                <a:schemeClr val="accent4">
                  <a:lumMod val="75000"/>
                </a:schemeClr>
              </a:solidFill>
            </a:endParaRPr>
          </a:p>
        </p:txBody>
      </p:sp>
      <p:pic>
        <p:nvPicPr>
          <p:cNvPr id="4" name="Immagine 3" descr="Immagine che contiene colibrì, uccello, verde&#10;&#10;Descrizione generata automaticamente">
            <a:extLst>
              <a:ext uri="{FF2B5EF4-FFF2-40B4-BE49-F238E27FC236}">
                <a16:creationId xmlns:a16="http://schemas.microsoft.com/office/drawing/2014/main" id="{21F1A67B-6BE3-44D2-A568-BF077E8C0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724" y="1572125"/>
            <a:ext cx="5339181" cy="4195011"/>
          </a:xfrm>
          <a:prstGeom prst="rect">
            <a:avLst/>
          </a:prstGeom>
        </p:spPr>
      </p:pic>
    </p:spTree>
    <p:extLst>
      <p:ext uri="{BB962C8B-B14F-4D97-AF65-F5344CB8AC3E}">
        <p14:creationId xmlns:p14="http://schemas.microsoft.com/office/powerpoint/2010/main" val="250311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A19BA7-0BEE-4780-B368-0CFC9A800C80}"/>
              </a:ext>
            </a:extLst>
          </p:cNvPr>
          <p:cNvSpPr>
            <a:spLocks noGrp="1"/>
          </p:cNvSpPr>
          <p:nvPr>
            <p:ph type="title"/>
          </p:nvPr>
        </p:nvSpPr>
        <p:spPr>
          <a:xfrm>
            <a:off x="6529388" y="1214438"/>
            <a:ext cx="5280025" cy="3500437"/>
          </a:xfrm>
        </p:spPr>
        <p:txBody>
          <a:bodyPr>
            <a:normAutofit/>
          </a:bodyPr>
          <a:lstStyle/>
          <a:p>
            <a: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Il </a:t>
            </a:r>
            <a:r>
              <a:rPr lang="it-IT" sz="2400" b="1"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senso del gusto</a:t>
            </a:r>
            <a: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 le piante riescono a distinguere le diverse sostanze nutritive del terreno. Selezionano persino la migliore acqua! Tra una fonte di acqua naturale ed una di rubinetto, loro si dirigeranno verso quella naturale. Le piante carnivore preferiscono mangiare insetti, ragni e farfalle perché ghiotte di zucchero.</a:t>
            </a:r>
            <a:endParaRPr lang="it-IT" sz="2400" dirty="0">
              <a:solidFill>
                <a:schemeClr val="accent4">
                  <a:lumMod val="75000"/>
                </a:schemeClr>
              </a:solidFill>
            </a:endParaRPr>
          </a:p>
        </p:txBody>
      </p:sp>
      <p:pic>
        <p:nvPicPr>
          <p:cNvPr id="4" name="Immagine 3">
            <a:extLst>
              <a:ext uri="{FF2B5EF4-FFF2-40B4-BE49-F238E27FC236}">
                <a16:creationId xmlns:a16="http://schemas.microsoft.com/office/drawing/2014/main" id="{5BA1DB62-50FA-47CD-AC5E-22265A7602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528" y="1214439"/>
            <a:ext cx="5622471" cy="3954378"/>
          </a:xfrm>
          <a:prstGeom prst="rect">
            <a:avLst/>
          </a:prstGeom>
        </p:spPr>
      </p:pic>
    </p:spTree>
    <p:extLst>
      <p:ext uri="{BB962C8B-B14F-4D97-AF65-F5344CB8AC3E}">
        <p14:creationId xmlns:p14="http://schemas.microsoft.com/office/powerpoint/2010/main" val="307996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3DD9EE-69E8-4D3D-B90D-8B619F64ADD6}"/>
              </a:ext>
            </a:extLst>
          </p:cNvPr>
          <p:cNvSpPr>
            <a:spLocks noGrp="1"/>
          </p:cNvSpPr>
          <p:nvPr>
            <p:ph type="title"/>
          </p:nvPr>
        </p:nvSpPr>
        <p:spPr>
          <a:xfrm>
            <a:off x="6410325" y="1571625"/>
            <a:ext cx="5056189" cy="3971924"/>
          </a:xfrm>
        </p:spPr>
        <p:txBody>
          <a:bodyPr>
            <a:normAutofit fontScale="90000"/>
          </a:bodyPr>
          <a:lstStyle/>
          <a:p>
            <a:pPr>
              <a:lnSpc>
                <a:spcPct val="115000"/>
              </a:lnSpc>
              <a:spcAft>
                <a:spcPts val="1000"/>
              </a:spcAft>
            </a:pPr>
            <a:r>
              <a:rPr lang="it-IT" sz="2400" dirty="0">
                <a:effectLst/>
                <a:latin typeface="Palatino Linotype" panose="02040502050505030304" pitchFamily="18" charset="0"/>
                <a:ea typeface="Palatino Linotype" panose="02040502050505030304" pitchFamily="18" charset="0"/>
                <a:cs typeface="Times New Roman" panose="02020603050405020304" pitchFamily="18" charset="0"/>
              </a:rPr>
              <a:t>Infine </a:t>
            </a:r>
            <a:r>
              <a:rPr lang="it-IT" sz="2400" b="1" dirty="0">
                <a:effectLst/>
                <a:latin typeface="Palatino Linotype" panose="02040502050505030304" pitchFamily="18" charset="0"/>
                <a:ea typeface="Palatino Linotype" panose="02040502050505030304" pitchFamily="18" charset="0"/>
                <a:cs typeface="Times New Roman" panose="02020603050405020304" pitchFamily="18" charset="0"/>
              </a:rPr>
              <a:t>il tatto</a:t>
            </a:r>
            <a:r>
              <a:rPr lang="it-IT" sz="2400" dirty="0">
                <a:effectLst/>
                <a:latin typeface="Palatino Linotype" panose="02040502050505030304" pitchFamily="18" charset="0"/>
                <a:ea typeface="Palatino Linotype" panose="02040502050505030304" pitchFamily="18" charset="0"/>
                <a:cs typeface="Times New Roman" panose="02020603050405020304" pitchFamily="18" charset="0"/>
              </a:rPr>
              <a:t>: le piante esplorano gli oggetti a loro vicine per capire se questi possono aiutarli. Ad esempio le piante rampicanti crescono verso oggetti che possono dare sostegno. Inoltre molte specie riconoscono se il tocco è di un animale o di un insetto se è un segnale nocivo o benefico per loro. </a:t>
            </a:r>
            <a:br>
              <a:rPr lang="it-IT" sz="2400" dirty="0">
                <a:effectLst/>
                <a:latin typeface="Palatino Linotype" panose="02040502050505030304" pitchFamily="18" charset="0"/>
                <a:ea typeface="Palatino Linotype" panose="02040502050505030304" pitchFamily="18" charset="0"/>
                <a:cs typeface="Times New Roman" panose="02020603050405020304" pitchFamily="18" charset="0"/>
              </a:rPr>
            </a:br>
            <a:r>
              <a:rPr lang="it-IT" sz="2400" dirty="0">
                <a:effectLst/>
                <a:latin typeface="Palatino Linotype" panose="02040502050505030304" pitchFamily="18" charset="0"/>
                <a:ea typeface="Palatino Linotype" panose="02040502050505030304" pitchFamily="18" charset="0"/>
                <a:cs typeface="Times New Roman" panose="02020603050405020304" pitchFamily="18" charset="0"/>
              </a:rPr>
              <a:t>Come non riconoscere anche nelle piante un’intelligenza ultra sensibile?</a:t>
            </a:r>
            <a:endParaRPr lang="it-IT" dirty="0"/>
          </a:p>
        </p:txBody>
      </p:sp>
      <p:pic>
        <p:nvPicPr>
          <p:cNvPr id="4" name="Immagine 3" descr="Immagine che contiene pianta, albero&#10;&#10;Descrizione generata automaticamente">
            <a:extLst>
              <a:ext uri="{FF2B5EF4-FFF2-40B4-BE49-F238E27FC236}">
                <a16:creationId xmlns:a16="http://schemas.microsoft.com/office/drawing/2014/main" id="{183F776B-E848-4F22-B729-BA100B86B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63" y="1705940"/>
            <a:ext cx="5300413" cy="3837609"/>
          </a:xfrm>
          <a:prstGeom prst="rect">
            <a:avLst/>
          </a:prstGeom>
        </p:spPr>
      </p:pic>
    </p:spTree>
    <p:extLst>
      <p:ext uri="{BB962C8B-B14F-4D97-AF65-F5344CB8AC3E}">
        <p14:creationId xmlns:p14="http://schemas.microsoft.com/office/powerpoint/2010/main" val="205571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55656" y="2201880"/>
            <a:ext cx="4514949" cy="1353641"/>
          </a:xfrm>
        </p:spPr>
        <p:txBody>
          <a:bodyPr rtlCol="0"/>
          <a:lstStyle/>
          <a:p>
            <a:pPr rtl="0"/>
            <a:r>
              <a:rPr lang="it-IT" dirty="0"/>
              <a:t>Come comunicano le piante?</a:t>
            </a:r>
          </a:p>
        </p:txBody>
      </p:sp>
      <p:sp>
        <p:nvSpPr>
          <p:cNvPr id="4" name="Segnaposto testo 3"/>
          <p:cNvSpPr>
            <a:spLocks noGrp="1"/>
          </p:cNvSpPr>
          <p:nvPr>
            <p:ph type="body" sz="half" idx="2"/>
          </p:nvPr>
        </p:nvSpPr>
        <p:spPr/>
        <p:txBody>
          <a:bodyPr rtlCol="0"/>
          <a:lstStyle/>
          <a:p>
            <a:pPr rtl="0"/>
            <a:r>
              <a:rPr lang="it-IT" dirty="0"/>
              <a:t>Didascalia</a:t>
            </a:r>
          </a:p>
        </p:txBody>
      </p:sp>
      <p:pic>
        <p:nvPicPr>
          <p:cNvPr id="8" name="Segnaposto immagine 7" descr="Immagine che contiene acqua, albero, fiume, esterni&#10;&#10;Descrizione generata automaticamente">
            <a:extLst>
              <a:ext uri="{FF2B5EF4-FFF2-40B4-BE49-F238E27FC236}">
                <a16:creationId xmlns:a16="http://schemas.microsoft.com/office/drawing/2014/main" id="{4CCC65B4-64A2-45D6-9DF6-EB7100D63355}"/>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6636" r="6636"/>
          <a:stretch>
            <a:fillRect/>
          </a:stretch>
        </p:blipFill>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75875" y="609599"/>
            <a:ext cx="7535450" cy="861391"/>
          </a:xfrm>
        </p:spPr>
        <p:txBody>
          <a:bodyPr rtlCol="0">
            <a:normAutofit fontScale="90000"/>
          </a:bodyPr>
          <a:lstStyle/>
          <a:p>
            <a:pPr rtl="0"/>
            <a:r>
              <a:rPr lang="it-IT" sz="4000" dirty="0">
                <a:solidFill>
                  <a:schemeClr val="accent4">
                    <a:lumMod val="75000"/>
                  </a:schemeClr>
                </a:solidFill>
              </a:rPr>
              <a:t>Come comunicano le piante?</a:t>
            </a:r>
          </a:p>
        </p:txBody>
      </p:sp>
      <p:sp>
        <p:nvSpPr>
          <p:cNvPr id="4" name="CasellaDiTesto 3">
            <a:extLst>
              <a:ext uri="{FF2B5EF4-FFF2-40B4-BE49-F238E27FC236}">
                <a16:creationId xmlns:a16="http://schemas.microsoft.com/office/drawing/2014/main" id="{1C17B3CA-EE11-432A-8DDF-13A9747F18DF}"/>
              </a:ext>
            </a:extLst>
          </p:cNvPr>
          <p:cNvSpPr txBox="1"/>
          <p:nvPr/>
        </p:nvSpPr>
        <p:spPr>
          <a:xfrm>
            <a:off x="5943600" y="1705323"/>
            <a:ext cx="5557838" cy="3297698"/>
          </a:xfrm>
          <a:prstGeom prst="rect">
            <a:avLst/>
          </a:prstGeom>
          <a:noFill/>
        </p:spPr>
        <p:txBody>
          <a:bodyPr wrap="square">
            <a:spAutoFit/>
          </a:bodyPr>
          <a:lstStyle/>
          <a:p>
            <a:pPr>
              <a:lnSpc>
                <a:spcPct val="115000"/>
              </a:lnSpc>
              <a:spcAft>
                <a:spcPts val="1000"/>
              </a:spcAft>
            </a:pPr>
            <a:r>
              <a:rPr lang="it-IT" sz="2400" dirty="0">
                <a:effectLst/>
                <a:latin typeface="Palatino Linotype" panose="02040502050505030304" pitchFamily="18" charset="0"/>
                <a:ea typeface="Palatino Linotype" panose="02040502050505030304" pitchFamily="18" charset="0"/>
                <a:cs typeface="Times New Roman" panose="02020603050405020304" pitchFamily="18" charset="0"/>
              </a:rPr>
              <a:t>Le piante possono comunicare tra loro?</a:t>
            </a:r>
          </a:p>
          <a:p>
            <a:pPr algn="just">
              <a:lnSpc>
                <a:spcPct val="115000"/>
              </a:lnSpc>
              <a:spcAft>
                <a:spcPts val="1000"/>
              </a:spcAft>
            </a:pPr>
            <a:r>
              <a:rPr lang="it-IT" sz="2400" dirty="0">
                <a:effectLst/>
                <a:latin typeface="Palatino Linotype" panose="02040502050505030304" pitchFamily="18" charset="0"/>
                <a:ea typeface="Palatino Linotype" panose="02040502050505030304" pitchFamily="18" charset="0"/>
                <a:cs typeface="Times New Roman" panose="02020603050405020304" pitchFamily="18" charset="0"/>
              </a:rPr>
              <a:t>Certo! Le piante, come tutti gli esseri viventi, comunicano tra loro in diversi modi. </a:t>
            </a:r>
          </a:p>
          <a:p>
            <a:pPr algn="just">
              <a:lnSpc>
                <a:spcPct val="115000"/>
              </a:lnSpc>
              <a:spcAft>
                <a:spcPts val="1000"/>
              </a:spcAft>
            </a:pPr>
            <a:r>
              <a:rPr lang="it-IT" sz="2400" dirty="0">
                <a:effectLst/>
                <a:latin typeface="Palatino Linotype" panose="02040502050505030304" pitchFamily="18" charset="0"/>
                <a:ea typeface="Palatino Linotype" panose="02040502050505030304" pitchFamily="18" charset="0"/>
                <a:cs typeface="Times New Roman" panose="02020603050405020304" pitchFamily="18" charset="0"/>
              </a:rPr>
              <a:t>I principali mezzi che utilizzano sono gli </a:t>
            </a:r>
            <a:r>
              <a:rPr lang="it-IT" sz="2400" b="1" dirty="0">
                <a:effectLst/>
                <a:latin typeface="Palatino Linotype" panose="02040502050505030304" pitchFamily="18" charset="0"/>
                <a:ea typeface="Palatino Linotype" panose="02040502050505030304" pitchFamily="18" charset="0"/>
                <a:cs typeface="Times New Roman" panose="02020603050405020304" pitchFamily="18" charset="0"/>
              </a:rPr>
              <a:t>impulsi elettromagnetici</a:t>
            </a:r>
            <a:r>
              <a:rPr lang="it-IT" sz="2400" dirty="0">
                <a:effectLst/>
                <a:latin typeface="Palatino Linotype" panose="02040502050505030304" pitchFamily="18" charset="0"/>
                <a:ea typeface="Palatino Linotype" panose="02040502050505030304" pitchFamily="18" charset="0"/>
                <a:cs typeface="Times New Roman" panose="02020603050405020304" pitchFamily="18" charset="0"/>
              </a:rPr>
              <a:t> e le </a:t>
            </a:r>
            <a:r>
              <a:rPr lang="it-IT" sz="2400" b="1" dirty="0">
                <a:effectLst/>
                <a:latin typeface="Palatino Linotype" panose="02040502050505030304" pitchFamily="18" charset="0"/>
                <a:ea typeface="Palatino Linotype" panose="02040502050505030304" pitchFamily="18" charset="0"/>
                <a:cs typeface="Times New Roman" panose="02020603050405020304" pitchFamily="18" charset="0"/>
              </a:rPr>
              <a:t>molecole chimiche</a:t>
            </a:r>
            <a:r>
              <a:rPr lang="it-IT" sz="2400" dirty="0">
                <a:effectLst/>
                <a:latin typeface="Palatino Linotype" panose="02040502050505030304" pitchFamily="18" charset="0"/>
                <a:ea typeface="Palatino Linotype" panose="02040502050505030304" pitchFamily="18" charset="0"/>
                <a:cs typeface="Times New Roman" panose="02020603050405020304" pitchFamily="18" charset="0"/>
              </a:rPr>
              <a:t> volatili. </a:t>
            </a:r>
          </a:p>
        </p:txBody>
      </p:sp>
      <p:pic>
        <p:nvPicPr>
          <p:cNvPr id="5" name="Immagine 4">
            <a:extLst>
              <a:ext uri="{FF2B5EF4-FFF2-40B4-BE49-F238E27FC236}">
                <a16:creationId xmlns:a16="http://schemas.microsoft.com/office/drawing/2014/main" id="{3F976D74-F1A2-49EE-BBBE-03FB83DAD2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55" y="1560095"/>
            <a:ext cx="5117432" cy="3737810"/>
          </a:xfrm>
          <a:prstGeom prst="rect">
            <a:avLst/>
          </a:prstGeom>
        </p:spPr>
      </p:pic>
    </p:spTree>
    <p:extLst>
      <p:ext uri="{BB962C8B-B14F-4D97-AF65-F5344CB8AC3E}">
        <p14:creationId xmlns:p14="http://schemas.microsoft.com/office/powerpoint/2010/main" val="342752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65AF60-DFD7-4E5B-87B8-5D98DF63D25F}"/>
              </a:ext>
            </a:extLst>
          </p:cNvPr>
          <p:cNvSpPr>
            <a:spLocks noGrp="1"/>
          </p:cNvSpPr>
          <p:nvPr>
            <p:ph type="title"/>
          </p:nvPr>
        </p:nvSpPr>
        <p:spPr>
          <a:xfrm>
            <a:off x="6272213" y="1214437"/>
            <a:ext cx="5443538" cy="4714875"/>
          </a:xfrm>
        </p:spPr>
        <p:txBody>
          <a:bodyPr>
            <a:normAutofit fontScale="90000"/>
          </a:bodyPr>
          <a:lstStyle/>
          <a:p>
            <a:br>
              <a:rPr lang="it-IT" sz="36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br>
            <a:br>
              <a:rPr lang="it-IT" sz="36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br>
            <a:r>
              <a:rPr lang="it-IT" sz="27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Se devono avvertire le loro piante “sorelle”, quelle della loro stessa specie,  se c’è un pericolo, lo fanno attraverso un canale di comunicazione sommerso, ossia non visibile ad occhio nudo,  che sfrutta le radici sotto terra..</a:t>
            </a:r>
            <a:br>
              <a:rPr lang="it-IT" sz="27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br>
            <a:br>
              <a:rPr lang="it-IT" sz="27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br>
            <a:r>
              <a:rPr lang="it-IT" sz="27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Nel loro mondo sommerso, le radici, infatti,  emettendo una debole corrente di ioni idrogeno creano un campo elettrico che consente di mettere in allarme le altre piante</a:t>
            </a:r>
            <a:endParaRPr lang="it-IT" sz="2700" dirty="0">
              <a:solidFill>
                <a:schemeClr val="accent4">
                  <a:lumMod val="75000"/>
                </a:schemeClr>
              </a:solidFill>
            </a:endParaRPr>
          </a:p>
        </p:txBody>
      </p:sp>
      <p:sp>
        <p:nvSpPr>
          <p:cNvPr id="3" name="CasellaDiTesto 2">
            <a:extLst>
              <a:ext uri="{FF2B5EF4-FFF2-40B4-BE49-F238E27FC236}">
                <a16:creationId xmlns:a16="http://schemas.microsoft.com/office/drawing/2014/main" id="{8FFDB049-F0E2-4CAA-BF27-425B45CF22B4}"/>
              </a:ext>
            </a:extLst>
          </p:cNvPr>
          <p:cNvSpPr txBox="1"/>
          <p:nvPr/>
        </p:nvSpPr>
        <p:spPr>
          <a:xfrm>
            <a:off x="2227401" y="506551"/>
            <a:ext cx="8374338" cy="707886"/>
          </a:xfrm>
          <a:prstGeom prst="rect">
            <a:avLst/>
          </a:prstGeom>
          <a:noFill/>
        </p:spPr>
        <p:txBody>
          <a:bodyPr wrap="square" rtlCol="0">
            <a:spAutoFit/>
          </a:bodyPr>
          <a:lstStyle/>
          <a:p>
            <a:r>
              <a:rPr lang="it-IT" sz="4000" dirty="0">
                <a:solidFill>
                  <a:schemeClr val="accent4">
                    <a:lumMod val="75000"/>
                  </a:schemeClr>
                </a:solidFill>
              </a:rPr>
              <a:t>Come comunicano le piante?</a:t>
            </a:r>
            <a:endParaRPr lang="it-IT" sz="4000" dirty="0"/>
          </a:p>
        </p:txBody>
      </p:sp>
      <p:pic>
        <p:nvPicPr>
          <p:cNvPr id="6" name="Immagine 5">
            <a:extLst>
              <a:ext uri="{FF2B5EF4-FFF2-40B4-BE49-F238E27FC236}">
                <a16:creationId xmlns:a16="http://schemas.microsoft.com/office/drawing/2014/main" id="{D4378DE4-3C12-4534-8DA3-618348D6F3F2}"/>
              </a:ext>
            </a:extLst>
          </p:cNvPr>
          <p:cNvPicPr>
            <a:picLocks noChangeAspect="1"/>
          </p:cNvPicPr>
          <p:nvPr/>
        </p:nvPicPr>
        <p:blipFill>
          <a:blip r:embed="rId2"/>
          <a:stretch>
            <a:fillRect/>
          </a:stretch>
        </p:blipFill>
        <p:spPr>
          <a:xfrm>
            <a:off x="499974" y="1881772"/>
            <a:ext cx="5419814" cy="3896176"/>
          </a:xfrm>
          <a:prstGeom prst="rect">
            <a:avLst/>
          </a:prstGeom>
        </p:spPr>
      </p:pic>
    </p:spTree>
    <p:extLst>
      <p:ext uri="{BB962C8B-B14F-4D97-AF65-F5344CB8AC3E}">
        <p14:creationId xmlns:p14="http://schemas.microsoft.com/office/powerpoint/2010/main" val="86884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3193A7-318A-41C1-9773-CAA7D91AC579}"/>
              </a:ext>
            </a:extLst>
          </p:cNvPr>
          <p:cNvSpPr>
            <a:spLocks noGrp="1"/>
          </p:cNvSpPr>
          <p:nvPr>
            <p:ph type="title"/>
          </p:nvPr>
        </p:nvSpPr>
        <p:spPr>
          <a:xfrm>
            <a:off x="6096000" y="828676"/>
            <a:ext cx="5629276" cy="4900612"/>
          </a:xfrm>
        </p:spPr>
        <p:txBody>
          <a:bodyPr>
            <a:noAutofit/>
          </a:bodyPr>
          <a:lstStyle/>
          <a:p>
            <a: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Il loro sistema di difesa comunica anche per vie aeree. </a:t>
            </a:r>
            <a:b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br>
            <a: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Alcune specie se subiscono un danno rilasciano nell’aria l’acido </a:t>
            </a:r>
            <a:r>
              <a:rPr lang="it-IT" sz="2400" dirty="0" err="1">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jasmonico</a:t>
            </a:r>
            <a: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 una sostanza volatile che attiva le difese dei vegetali vicini non appena le percepiscono in aria. </a:t>
            </a:r>
            <a:b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br>
            <a: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Facciamo un esempio pratico. Se ad esempio un insetto sta mangiando la foglia di una pianta, lei produce delle molecole che avvisano le altre piante che c’è un “attacco” in corso e questo messaggio può arrivare anche molto lontano!</a:t>
            </a:r>
            <a:endParaRPr lang="en-US" sz="2400" dirty="0">
              <a:solidFill>
                <a:schemeClr val="accent4">
                  <a:lumMod val="75000"/>
                </a:schemeClr>
              </a:solidFill>
            </a:endParaRPr>
          </a:p>
        </p:txBody>
      </p:sp>
      <p:pic>
        <p:nvPicPr>
          <p:cNvPr id="3" name="Immagine 2">
            <a:extLst>
              <a:ext uri="{FF2B5EF4-FFF2-40B4-BE49-F238E27FC236}">
                <a16:creationId xmlns:a16="http://schemas.microsoft.com/office/drawing/2014/main" id="{62B27399-1845-47B3-9EB9-BA826641D69A}"/>
              </a:ext>
            </a:extLst>
          </p:cNvPr>
          <p:cNvPicPr>
            <a:picLocks noChangeAspect="1"/>
          </p:cNvPicPr>
          <p:nvPr/>
        </p:nvPicPr>
        <p:blipFill>
          <a:blip r:embed="rId2"/>
          <a:stretch>
            <a:fillRect/>
          </a:stretch>
        </p:blipFill>
        <p:spPr>
          <a:xfrm>
            <a:off x="1978106" y="165461"/>
            <a:ext cx="7175614" cy="963251"/>
          </a:xfrm>
          <a:prstGeom prst="rect">
            <a:avLst/>
          </a:prstGeom>
        </p:spPr>
      </p:pic>
      <p:pic>
        <p:nvPicPr>
          <p:cNvPr id="8" name="Immagine 7" descr="Immagine che contiene testo, clipart&#10;&#10;Descrizione generata automaticamente">
            <a:extLst>
              <a:ext uri="{FF2B5EF4-FFF2-40B4-BE49-F238E27FC236}">
                <a16:creationId xmlns:a16="http://schemas.microsoft.com/office/drawing/2014/main" id="{60776699-4488-471C-B4A3-E59F34D93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4" y="1351722"/>
            <a:ext cx="5350980" cy="4134678"/>
          </a:xfrm>
          <a:prstGeom prst="rect">
            <a:avLst/>
          </a:prstGeom>
        </p:spPr>
      </p:pic>
    </p:spTree>
    <p:extLst>
      <p:ext uri="{BB962C8B-B14F-4D97-AF65-F5344CB8AC3E}">
        <p14:creationId xmlns:p14="http://schemas.microsoft.com/office/powerpoint/2010/main" val="359979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67F18A-3E97-44AD-BDD5-FEEB88C85182}"/>
              </a:ext>
            </a:extLst>
          </p:cNvPr>
          <p:cNvSpPr>
            <a:spLocks noGrp="1"/>
          </p:cNvSpPr>
          <p:nvPr>
            <p:ph type="title"/>
          </p:nvPr>
        </p:nvSpPr>
        <p:spPr>
          <a:xfrm>
            <a:off x="5643562" y="528639"/>
            <a:ext cx="6072188" cy="5529262"/>
          </a:xfrm>
        </p:spPr>
        <p:txBody>
          <a:bodyPr>
            <a:noAutofit/>
          </a:bodyPr>
          <a:lstStyle/>
          <a:p>
            <a:pPr>
              <a:lnSpc>
                <a:spcPct val="115000"/>
              </a:lnSpc>
              <a:spcAft>
                <a:spcPts val="1000"/>
              </a:spcAft>
            </a:pPr>
            <a: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 </a:t>
            </a:r>
            <a:b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br>
            <a:b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br>
            <a:b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br>
            <a: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Inoltre tra le scoperte straordinarie dei ricercatori c’è quella che dimostra che alcune piante riescono persino a “manipolare” il cervello degli animali sempre attraverso alcune molecole chimiche che producono.  Una ricerca canadese ha dimostrato che in caso di necessità gli abeti riescono ad aiutare i loro simili in difficoltà passandosi le sostanze nutritive.</a:t>
            </a:r>
            <a:b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br>
            <a:r>
              <a:rPr lang="it-IT" sz="2400" dirty="0">
                <a:solidFill>
                  <a:schemeClr val="accent4">
                    <a:lumMod val="75000"/>
                  </a:schemeClr>
                </a:solidFill>
                <a:effectLst/>
                <a:latin typeface="Palatino Linotype" panose="02040502050505030304" pitchFamily="18" charset="0"/>
                <a:ea typeface="Palatino Linotype" panose="02040502050505030304" pitchFamily="18" charset="0"/>
                <a:cs typeface="Times New Roman" panose="02020603050405020304" pitchFamily="18" charset="0"/>
              </a:rPr>
              <a:t>Queste stupende creature, quindi, non solo comunicano ma si aiutano anche tra loro! </a:t>
            </a:r>
            <a:endParaRPr lang="it-IT" sz="2400" dirty="0">
              <a:solidFill>
                <a:schemeClr val="accent4">
                  <a:lumMod val="75000"/>
                </a:schemeClr>
              </a:solidFill>
            </a:endParaRPr>
          </a:p>
        </p:txBody>
      </p:sp>
      <p:pic>
        <p:nvPicPr>
          <p:cNvPr id="5" name="Immagine 4">
            <a:extLst>
              <a:ext uri="{FF2B5EF4-FFF2-40B4-BE49-F238E27FC236}">
                <a16:creationId xmlns:a16="http://schemas.microsoft.com/office/drawing/2014/main" id="{55143AD0-29B8-48E9-9ACC-B693FA6717A7}"/>
              </a:ext>
            </a:extLst>
          </p:cNvPr>
          <p:cNvPicPr>
            <a:picLocks noChangeAspect="1"/>
          </p:cNvPicPr>
          <p:nvPr/>
        </p:nvPicPr>
        <p:blipFill>
          <a:blip r:embed="rId2"/>
          <a:stretch>
            <a:fillRect/>
          </a:stretch>
        </p:blipFill>
        <p:spPr>
          <a:xfrm>
            <a:off x="142021" y="263604"/>
            <a:ext cx="5953979" cy="1072989"/>
          </a:xfrm>
          <a:prstGeom prst="rect">
            <a:avLst/>
          </a:prstGeom>
        </p:spPr>
      </p:pic>
      <p:pic>
        <p:nvPicPr>
          <p:cNvPr id="7" name="Immagine 6" descr="Immagine che contiene acqua, albero, esterni, pianta&#10;&#10;Descrizione generata automaticamente">
            <a:extLst>
              <a:ext uri="{FF2B5EF4-FFF2-40B4-BE49-F238E27FC236}">
                <a16:creationId xmlns:a16="http://schemas.microsoft.com/office/drawing/2014/main" id="{351DADCB-8AD6-428B-9F33-974096CD00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51" y="1577009"/>
            <a:ext cx="4943061" cy="4108173"/>
          </a:xfrm>
          <a:prstGeom prst="rect">
            <a:avLst/>
          </a:prstGeom>
        </p:spPr>
      </p:pic>
    </p:spTree>
    <p:extLst>
      <p:ext uri="{BB962C8B-B14F-4D97-AF65-F5344CB8AC3E}">
        <p14:creationId xmlns:p14="http://schemas.microsoft.com/office/powerpoint/2010/main" val="194209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dirty="0"/>
              <a:t>La memoria delle piante</a:t>
            </a:r>
          </a:p>
        </p:txBody>
      </p:sp>
      <p:sp>
        <p:nvSpPr>
          <p:cNvPr id="3" name="Segnaposto testo 2"/>
          <p:cNvSpPr>
            <a:spLocks noGrp="1"/>
          </p:cNvSpPr>
          <p:nvPr>
            <p:ph type="body" idx="1"/>
          </p:nvPr>
        </p:nvSpPr>
        <p:spPr/>
        <p:txBody>
          <a:bodyPr rtlCol="0"/>
          <a:lstStyle/>
          <a:p>
            <a:pPr rtl="0"/>
            <a:endParaRPr lang="it-IT"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9F4F01-CAB6-4DCE-A48D-60D1E3D7D877}"/>
              </a:ext>
            </a:extLst>
          </p:cNvPr>
          <p:cNvSpPr>
            <a:spLocks noGrp="1"/>
          </p:cNvSpPr>
          <p:nvPr>
            <p:ph type="title"/>
          </p:nvPr>
        </p:nvSpPr>
        <p:spPr>
          <a:xfrm>
            <a:off x="7492891" y="1330347"/>
            <a:ext cx="3840480" cy="1084241"/>
          </a:xfrm>
        </p:spPr>
        <p:txBody>
          <a:bodyPr>
            <a:normAutofit fontScale="90000"/>
          </a:bodyPr>
          <a:lstStyle/>
          <a:p>
            <a:r>
              <a:rPr lang="it-IT" dirty="0">
                <a:solidFill>
                  <a:schemeClr val="accent4">
                    <a:lumMod val="75000"/>
                  </a:schemeClr>
                </a:solidFill>
              </a:rPr>
              <a:t>Ma le piante hanno memoria?</a:t>
            </a:r>
          </a:p>
        </p:txBody>
      </p:sp>
      <p:pic>
        <p:nvPicPr>
          <p:cNvPr id="6" name="Segnaposto immagine 5">
            <a:extLst>
              <a:ext uri="{FF2B5EF4-FFF2-40B4-BE49-F238E27FC236}">
                <a16:creationId xmlns:a16="http://schemas.microsoft.com/office/drawing/2014/main" id="{3FB5F329-C2AA-4CD6-96B1-4B0FF917B2B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2669" r="12669"/>
          <a:stretch>
            <a:fillRect/>
          </a:stretch>
        </p:blipFill>
        <p:spPr/>
      </p:pic>
      <p:sp>
        <p:nvSpPr>
          <p:cNvPr id="4" name="Segnaposto testo 3">
            <a:extLst>
              <a:ext uri="{FF2B5EF4-FFF2-40B4-BE49-F238E27FC236}">
                <a16:creationId xmlns:a16="http://schemas.microsoft.com/office/drawing/2014/main" id="{6E285378-645D-4ED3-A509-9D41FA67E821}"/>
              </a:ext>
            </a:extLst>
          </p:cNvPr>
          <p:cNvSpPr>
            <a:spLocks noGrp="1"/>
          </p:cNvSpPr>
          <p:nvPr>
            <p:ph type="body" sz="half" idx="2"/>
          </p:nvPr>
        </p:nvSpPr>
        <p:spPr/>
        <p:txBody>
          <a:bodyPr/>
          <a:lstStyle/>
          <a:p>
            <a:endParaRPr lang="it-IT"/>
          </a:p>
        </p:txBody>
      </p:sp>
    </p:spTree>
    <p:extLst>
      <p:ext uri="{BB962C8B-B14F-4D97-AF65-F5344CB8AC3E}">
        <p14:creationId xmlns:p14="http://schemas.microsoft.com/office/powerpoint/2010/main" val="359742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theme/theme1.xml><?xml version="1.0" encoding="utf-8"?>
<a:theme xmlns:a="http://schemas.openxmlformats.org/drawingml/2006/main" name="Illustrazione natura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532640_TF03431377.potx" id="{4A9228DC-24B8-4FB6-B608-D7A41AA068FF}" vid="{DD4AB564-C0F8-40A4-819D-C47843D8BB03}"/>
    </a:ext>
  </a:extLst>
</a:theme>
</file>

<file path=ppt/theme/theme2.xml><?xml version="1.0" encoding="utf-8"?>
<a:theme xmlns:a="http://schemas.openxmlformats.org/drawingml/2006/main" name="Tema di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Presentazione a tema naturale, modello con paesaggio illustrato (widescreen)</Template>
  <TotalTime>199</TotalTime>
  <Words>1273</Words>
  <Application>Microsoft Office PowerPoint</Application>
  <PresentationFormat>Widescreen</PresentationFormat>
  <Paragraphs>42</Paragraphs>
  <Slides>27</Slides>
  <Notes>5</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27</vt:i4>
      </vt:variant>
    </vt:vector>
  </HeadingPairs>
  <TitlesOfParts>
    <vt:vector size="31" baseType="lpstr">
      <vt:lpstr>Arial</vt:lpstr>
      <vt:lpstr>Palatino Linotype</vt:lpstr>
      <vt:lpstr>Segoe Print</vt:lpstr>
      <vt:lpstr>Illustrazione natura 16x9</vt:lpstr>
      <vt:lpstr>L’INTELLIGENZA DELLE PIANTE</vt:lpstr>
      <vt:lpstr>Presentazione standard di PowerPoint</vt:lpstr>
      <vt:lpstr>Come comunicano le piante?</vt:lpstr>
      <vt:lpstr>Come comunicano le piante?</vt:lpstr>
      <vt:lpstr>  Se devono avvertire le loro piante “sorelle”, quelle della loro stessa specie,  se c’è un pericolo, lo fanno attraverso un canale di comunicazione sommerso, ossia non visibile ad occhio nudo,  che sfrutta le radici sotto terra..  Nel loro mondo sommerso, le radici, infatti,  emettendo una debole corrente di ioni idrogeno creano un campo elettrico che consente di mettere in allarme le altre piante</vt:lpstr>
      <vt:lpstr>Il loro sistema di difesa comunica anche per vie aeree.  Alcune specie se subiscono un danno rilasciano nell’aria l’acido jasmonico, una sostanza volatile che attiva le difese dei vegetali vicini non appena le percepiscono in aria.  Facciamo un esempio pratico. Se ad esempio un insetto sta mangiando la foglia di una pianta, lei produce delle molecole che avvisano le altre piante che c’è un “attacco” in corso e questo messaggio può arrivare anche molto lontano!</vt:lpstr>
      <vt:lpstr>    Inoltre tra le scoperte straordinarie dei ricercatori c’è quella che dimostra che alcune piante riescono persino a “manipolare” il cervello degli animali sempre attraverso alcune molecole chimiche che producono.  Una ricerca canadese ha dimostrato che in caso di necessità gli abeti riescono ad aiutare i loro simili in difficoltà passandosi le sostanze nutritive. Queste stupende creature, quindi, non solo comunicano ma si aiutano anche tra loro! </vt:lpstr>
      <vt:lpstr>La memoria delle piante</vt:lpstr>
      <vt:lpstr>Ma le piante hanno memoria?</vt:lpstr>
      <vt:lpstr>Le piante pur non avendo un vero e proprio cervello, sono capaci di calcolare, apprendere e memorizzare! Il loro comportamento è così tanto sofisticato che possiamo affermare che anche i vegetali hanno un’intelligenza. Secondo il prof. M. Theiller le piante hanno dimostrato fenomeni di memorizzazione. L’esperimento è stato fatto sulla Mimosa Pudica.</vt:lpstr>
      <vt:lpstr>Le foglie di questa pianta così sensibile si ripiegano istantaneamente ogni volta che vengono toccate o se il suo vaso viene sollevato da terra bruscamente. Se la pianta viene abituata ad essere manipolata più volte, questa avrà una risposta fogliare meno intensa. La piccola mimosa ha capito che essere sollevata con il suo vaso da terra non è poi così pericoloso per lei. E’ capace di ricordare questo particolare evento per circa 40 giorni, una scoperta incredibile che può avvicinarsi alle capacità simili a quelle di animali più complessi. </vt:lpstr>
      <vt:lpstr>Quello che resta ancora da capire è dove le piante conservino queste informazioni non avendo un cervello e come facciano ad riutilizzarle ogni volta che c’è bisogno.  Gli studiosi affermano che i vegetali riescono a ricordare gli eventi salienti della loro esistenza dall’esposizione alla siccità, dal freddo fino alle aggressioni da parte degli agenti patogeni. </vt:lpstr>
      <vt:lpstr>Questa memoria è conservata, secondo loro, attraverso alcune proteine che hanno le stesse caratteristiche dei prioni. Sarebbero quindi  le proteine proioniche a consentire alle piante di memorizzare le condizioni ambientali in cui vivono e a trasmetterle per via epigenetica, ossia attraverso proteine che influenzano l’espressione dei geni.</vt:lpstr>
      <vt:lpstr>Il movimento delle piante</vt:lpstr>
      <vt:lpstr>Le piante si muovono?</vt:lpstr>
      <vt:lpstr>La risposta è sì! Lo stupore certo non manca, ma a darci questa conferma è addirittura il grande scienziato Charles Darwin che, attraverso numerosi esperimenti, ha scoperto che il movimento è un fenomeno comune nel mondo dei vegetali. Ebbene le piante sono in grado di muoversi per rispondere a stimoli esterni adattandosi così meglio all’ambiente in cui vivono</vt:lpstr>
      <vt:lpstr>Questo movimento, che non possiamo percepire a occhio nudo, si chiama “TROPISMO”, può essere positivo se causa uno spostamento in favore dello stimolo, o negativo se alcune parti della pianta si muovono in direzione opposta. Ogni pianta reagisce in modo diverso in relazione al clima, alla temperatura e alle condizioni di luce in cui vive. I vegetali cercano la luce piegando gli steli e girando le foglie e,  per difendere la loro sopravvivenza, effettuano continui movimenti per cercare nutrimento e acqua</vt:lpstr>
      <vt:lpstr>Se consideriamo i bellissimi girasoli, ad esempio, vediamo come essi si aprono e si girano verso il sole seguendolo per tutto il giorno, al tramonto invece, chiudono i loro petali fino al giorno dopo. La loro capacità di orientarsi verso i raggi solari si chiama “fototropismo”. </vt:lpstr>
      <vt:lpstr>I vegetali, possiedono diverse forme di movimento, tra questi ricordiamo il geotropismo, il tigmotropismo e l’idrotropismo. Affascina sapere anche che le piante, seppur dotate di un sistema nervoso elementare, possono reagire agli stimoli lentamente ma possiedono una sensibilità capace di dare risposte rapide ed acute.  </vt:lpstr>
      <vt:lpstr>Il movimento delle piante</vt:lpstr>
      <vt:lpstr>Le piante hanno dei sensi?</vt:lpstr>
      <vt:lpstr>Proprio così! Il mondo vegetale non finisce di stupirci. Anche le piante, a modo loro, hanno i cinque sensi e sono molto sofisticati. Le piante proprio perché devono restare “ferme” hanno necessità di ricevere il più possibile stimoli dal mondo esterno per attuare modificazioni metaboliche e per garantire la loro sopravvivenza.</vt:lpstr>
      <vt:lpstr>La vista delle piante: se l’uomo ha gli occhi, le piante possiedono su ogni foglia i fotorecettori che hanno la funzione di “vedere” la luce analizzandone la quantità e la qualità. Grazie alle informazioni percepite dai fotorecettori, le piante decidono dove crescere e sviluppare i propri rami. Non stupisce sapere che le piante riescono a distinguere il giorno dalla notte.</vt:lpstr>
      <vt:lpstr>L’udito delle piante: le piante non hanno orecchie ma riescono a percepire le vibrazioni sonore. E’ un metodo uditivo un po’ rudimentale, ma grazie a questo riescono ad avvertire temporali, forti venti, eruzioni vulcaniche e soprattutto terremoti. </vt:lpstr>
      <vt:lpstr>L’olfatto delle piante: questo è uno dei sensi più sviluppati. Le piante possiedono cellule diffuse dalla radice alle foglie per captare le sostanze volatili. Con il loro olfatto prendono decisioni importanti per la loro sopravvivenza. Le piante emettendo segnali speciali riescono a comunicare che il fiore è pronto per l’impollinazione oppure a comunicare che la foglia è ricca di olii essenziali e quindi non è edibile per certi animali. Con il loro olfatto riescono ad avvertire la presenza del fuoco e capiscono se un pericolo è vicino o lontano. </vt:lpstr>
      <vt:lpstr>Il senso del gusto: le piante riescono a distinguere le diverse sostanze nutritive del terreno. Selezionano persino la migliore acqua! Tra una fonte di acqua naturale ed una di rubinetto, loro si dirigeranno verso quella naturale. Le piante carnivore preferiscono mangiare insetti, ragni e farfalle perché ghiotte di zucchero.</vt:lpstr>
      <vt:lpstr>Infine il tatto: le piante esplorano gli oggetti a loro vicine per capire se questi possono aiutarli. Ad esempio le piante rampicanti crescono verso oggetti che possono dare sostegno. Inoltre molte specie riconoscono se il tocco è di un animale o di un insetto se è un segnale nocivo o benefico per loro.  Come non riconoscere anche nelle piante un’intelligenza ultra sensibile?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L’INTELLIGENZA DELLE PIANTE</dc:title>
  <dc:creator>lucrezia iannola</dc:creator>
  <cp:lastModifiedBy>lucrezia iannola</cp:lastModifiedBy>
  <cp:revision>3</cp:revision>
  <dcterms:created xsi:type="dcterms:W3CDTF">2021-12-03T18:10:22Z</dcterms:created>
  <dcterms:modified xsi:type="dcterms:W3CDTF">2021-12-14T11:57:14Z</dcterms:modified>
</cp:coreProperties>
</file>